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60" r:id="rId4"/>
    <p:sldId id="261" r:id="rId5"/>
    <p:sldId id="262" r:id="rId6"/>
    <p:sldId id="263" r:id="rId7"/>
    <p:sldId id="264" r:id="rId8"/>
    <p:sldId id="25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491"/>
    <p:restoredTop sz="94558"/>
  </p:normalViewPr>
  <p:slideViewPr>
    <p:cSldViewPr snapToGrid="0">
      <p:cViewPr varScale="1">
        <p:scale>
          <a:sx n="121" d="100"/>
          <a:sy n="121" d="100"/>
        </p:scale>
        <p:origin x="20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7132E-29E4-79B4-32E3-3C0B3B888A2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80C15EE-0B67-5410-D762-B6A06747E4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3D5F9071-06B2-19F2-95A7-6C0A7C8F3CDF}"/>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9E9DE2C0-0AAF-577A-F5EA-D6D6DAC975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0329CD-C095-800C-3AA8-CB87EC0F21A9}"/>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8738019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43334-4BAB-F038-BA4E-7B8444C347B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6341FFD-2B01-9DF1-1C08-ABCEFD723C6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6B1B9F6-9429-3B7D-C1BA-52D9D2BAFEC7}"/>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3B60A1AE-F11A-D01C-5BE2-999370EF51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83D20A-9786-832A-033C-B255E670E7A2}"/>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749340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110DD7-ADA1-3B59-A020-DFD6244F244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257C86F-814B-8428-77B4-72CDC87C6BD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B33DCA8-57D3-C3C5-30A4-08FCD0EE45A6}"/>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5BCFDDF1-87DB-6347-2107-479730FA24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2CC75C-F89F-0021-7850-E9C1D46DAA32}"/>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2403035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974A2-9204-5B31-4AE9-3D47B93B258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F703A46-4E87-E339-0241-6C9EFB8D482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475A37A-E875-85FC-6BCE-FD666049B460}"/>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188A7100-9A03-90E0-AD19-AD56C0E193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0F7BDA-D042-76C2-DDA5-BCEEA0AE6004}"/>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254981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3AD43-0605-9824-C73B-FFB63FE7CD8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5A6EEB1-1B35-6C2D-A38B-CBD2D60FD6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A1EC0F4-D662-5FC7-34C9-580083271444}"/>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6856A2BF-E186-303D-F7FF-32578D20D2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307032-594A-1091-CCDD-BCCEF2350346}"/>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32644919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091FB-2128-7A25-C8DF-20D5F272E13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A3F16D5-27BF-93DF-2C33-E81E6E01A66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C7D3D18-D8FE-CE89-DF53-AD96EF1595A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BB787EF-27F5-FF9F-DC08-C646D87AD0FE}"/>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6" name="Footer Placeholder 5">
            <a:extLst>
              <a:ext uri="{FF2B5EF4-FFF2-40B4-BE49-F238E27FC236}">
                <a16:creationId xmlns:a16="http://schemas.microsoft.com/office/drawing/2014/main" id="{AD51B015-63C9-848B-97A9-77BBF8DE42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7B711D-A8BC-BF68-B9F1-F5A1AF8E882B}"/>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378803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D805C-E57D-0237-0DD0-39401AD46466}"/>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2DA049D-D84C-6991-1A6C-CBC0119B81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DE6F02F-B2AF-0CC4-3942-B0E7B2B02AA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B9FF26F-D52F-5F64-DE29-0486E3BE34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D75C75D-C133-C433-1616-3D6FB926DB1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E212BF1-B933-E582-709D-FE8270E36B40}"/>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8" name="Footer Placeholder 7">
            <a:extLst>
              <a:ext uri="{FF2B5EF4-FFF2-40B4-BE49-F238E27FC236}">
                <a16:creationId xmlns:a16="http://schemas.microsoft.com/office/drawing/2014/main" id="{E42DC2C4-E87E-74A2-761A-230BA633FE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27FE61-10F0-0FED-796A-AD1489792258}"/>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667388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0AF50-75D5-764E-0EEB-77761B5A337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5253A18-BB05-457E-7AE7-25B9F995096F}"/>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4" name="Footer Placeholder 3">
            <a:extLst>
              <a:ext uri="{FF2B5EF4-FFF2-40B4-BE49-F238E27FC236}">
                <a16:creationId xmlns:a16="http://schemas.microsoft.com/office/drawing/2014/main" id="{D6BF1B30-D917-1664-1B09-201A5C29A0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8EFDB7-AE91-E773-441F-6F8709D37B14}"/>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043693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597C15-50FE-722B-408B-B5B7914687DA}"/>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3" name="Footer Placeholder 2">
            <a:extLst>
              <a:ext uri="{FF2B5EF4-FFF2-40B4-BE49-F238E27FC236}">
                <a16:creationId xmlns:a16="http://schemas.microsoft.com/office/drawing/2014/main" id="{0A40C143-F1A5-E8E3-DD47-462459616A7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54F489-46CB-A81E-11C8-25C780D0B559}"/>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3747472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BCED7-595E-2DC0-944F-0220FFDA238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258D526-AFDC-1100-9BCA-3C44224C68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13227DA-9C36-5861-4CAF-88E8FE6CCA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B39B8EF-8233-2D47-AEBE-72A15A65BF6D}"/>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6" name="Footer Placeholder 5">
            <a:extLst>
              <a:ext uri="{FF2B5EF4-FFF2-40B4-BE49-F238E27FC236}">
                <a16:creationId xmlns:a16="http://schemas.microsoft.com/office/drawing/2014/main" id="{127AAF1B-A90C-977B-005A-BC14F255DF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1C2687-23B3-24DB-8466-8390691F0912}"/>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853531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7EB50-119D-3390-A333-4455988FFC6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7B6A682-97E9-871D-34DD-F8174B8F75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BAFA1B5-0308-0814-6603-FB70F63CE5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D66FC89-735D-CBF5-0D09-F6F56B7E14FF}"/>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6" name="Footer Placeholder 5">
            <a:extLst>
              <a:ext uri="{FF2B5EF4-FFF2-40B4-BE49-F238E27FC236}">
                <a16:creationId xmlns:a16="http://schemas.microsoft.com/office/drawing/2014/main" id="{F0B46BC6-3C64-527F-C2A4-5AAFC0CC38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B738B8-EC0E-6495-D5D8-3108BA7510F1}"/>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709677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A2CAFB-AEFB-718A-5E37-C8AC56B267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7918A84-5E6B-840A-0B98-B9B57B5C8E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9074D22-3A32-DC77-8DAE-B37F271A38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CB656705-57AC-69C5-9CA3-5414B68169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A8771D0-FDDB-E863-D050-276AD93865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B0CC27-50ED-4C4B-8865-19499AF11FD9}" type="slidenum">
              <a:rPr lang="en-US" smtClean="0"/>
              <a:t>‹#›</a:t>
            </a:fld>
            <a:endParaRPr lang="en-US"/>
          </a:p>
        </p:txBody>
      </p:sp>
    </p:spTree>
    <p:extLst>
      <p:ext uri="{BB962C8B-B14F-4D97-AF65-F5344CB8AC3E}">
        <p14:creationId xmlns:p14="http://schemas.microsoft.com/office/powerpoint/2010/main" val="10596392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menu, screenshot&#10;&#10;Description automatically generated">
            <a:extLst>
              <a:ext uri="{FF2B5EF4-FFF2-40B4-BE49-F238E27FC236}">
                <a16:creationId xmlns:a16="http://schemas.microsoft.com/office/drawing/2014/main" id="{9A3AF4D0-2A1E-39E1-4287-E5B5EDD5109D}"/>
              </a:ext>
            </a:extLst>
          </p:cNvPr>
          <p:cNvPicPr>
            <a:picLocks noChangeAspect="1"/>
          </p:cNvPicPr>
          <p:nvPr/>
        </p:nvPicPr>
        <p:blipFill>
          <a:blip r:embed="rId2">
            <a:alphaModFix amt="30000"/>
          </a:blip>
          <a:stretch>
            <a:fillRect/>
          </a:stretch>
        </p:blipFill>
        <p:spPr>
          <a:xfrm>
            <a:off x="1478843" y="468585"/>
            <a:ext cx="9584123" cy="6389415"/>
          </a:xfrm>
          <a:prstGeom prst="rect">
            <a:avLst/>
          </a:prstGeom>
        </p:spPr>
      </p:pic>
      <p:pic>
        <p:nvPicPr>
          <p:cNvPr id="10" name="Picture 9" descr="A picture containing text, font, graphics, logo&#10;&#10;Description automatically generated">
            <a:extLst>
              <a:ext uri="{FF2B5EF4-FFF2-40B4-BE49-F238E27FC236}">
                <a16:creationId xmlns:a16="http://schemas.microsoft.com/office/drawing/2014/main" id="{72687948-23BF-8383-2927-3E3865A846E9}"/>
              </a:ext>
            </a:extLst>
          </p:cNvPr>
          <p:cNvPicPr>
            <a:picLocks noChangeAspect="1"/>
          </p:cNvPicPr>
          <p:nvPr/>
        </p:nvPicPr>
        <p:blipFill>
          <a:blip r:embed="rId3"/>
          <a:stretch>
            <a:fillRect/>
          </a:stretch>
        </p:blipFill>
        <p:spPr>
          <a:xfrm>
            <a:off x="2607876" y="1232110"/>
            <a:ext cx="6976247" cy="4393780"/>
          </a:xfrm>
          <a:prstGeom prst="rect">
            <a:avLst/>
          </a:prstGeom>
        </p:spPr>
      </p:pic>
      <p:pic>
        <p:nvPicPr>
          <p:cNvPr id="16" name="Picture 15">
            <a:extLst>
              <a:ext uri="{FF2B5EF4-FFF2-40B4-BE49-F238E27FC236}">
                <a16:creationId xmlns:a16="http://schemas.microsoft.com/office/drawing/2014/main" id="{CD494610-A701-3833-25F1-E81C551B475C}"/>
              </a:ext>
            </a:extLst>
          </p:cNvPr>
          <p:cNvPicPr>
            <a:picLocks noChangeAspect="1"/>
          </p:cNvPicPr>
          <p:nvPr/>
        </p:nvPicPr>
        <p:blipFill>
          <a:blip r:embed="rId4">
            <a:alphaModFix amt="53000"/>
          </a:blip>
          <a:stretch>
            <a:fillRect/>
          </a:stretch>
        </p:blipFill>
        <p:spPr>
          <a:xfrm>
            <a:off x="0" y="0"/>
            <a:ext cx="12241282" cy="383059"/>
          </a:xfrm>
          <a:prstGeom prst="rect">
            <a:avLst/>
          </a:prstGeom>
        </p:spPr>
      </p:pic>
    </p:spTree>
    <p:extLst>
      <p:ext uri="{BB962C8B-B14F-4D97-AF65-F5344CB8AC3E}">
        <p14:creationId xmlns:p14="http://schemas.microsoft.com/office/powerpoint/2010/main" val="3994446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sp>
        <p:nvSpPr>
          <p:cNvPr id="6" name="Rectangle 5">
            <a:extLst>
              <a:ext uri="{FF2B5EF4-FFF2-40B4-BE49-F238E27FC236}">
                <a16:creationId xmlns:a16="http://schemas.microsoft.com/office/drawing/2014/main" id="{06EFDB4D-46CC-AFF5-3C14-ED73652BB51D}"/>
              </a:ext>
            </a:extLst>
          </p:cNvPr>
          <p:cNvSpPr/>
          <p:nvPr/>
        </p:nvSpPr>
        <p:spPr>
          <a:xfrm>
            <a:off x="209320" y="2798805"/>
            <a:ext cx="1210962" cy="10688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a:t>
            </a:r>
          </a:p>
          <a:p>
            <a:pPr algn="ctr"/>
            <a:endParaRPr lang="en-US" sz="500" dirty="0"/>
          </a:p>
          <a:p>
            <a:pPr algn="ctr"/>
            <a:r>
              <a:rPr lang="en-US" sz="1000" dirty="0">
                <a:solidFill>
                  <a:srgbClr val="FFFF00"/>
                </a:solidFill>
              </a:rPr>
              <a:t>Yelp academic dataset</a:t>
            </a:r>
          </a:p>
        </p:txBody>
      </p:sp>
      <p:sp>
        <p:nvSpPr>
          <p:cNvPr id="9" name="Data 8">
            <a:extLst>
              <a:ext uri="{FF2B5EF4-FFF2-40B4-BE49-F238E27FC236}">
                <a16:creationId xmlns:a16="http://schemas.microsoft.com/office/drawing/2014/main" id="{5349B287-E7AC-A393-2C47-78DADF8D0282}"/>
              </a:ext>
            </a:extLst>
          </p:cNvPr>
          <p:cNvSpPr/>
          <p:nvPr/>
        </p:nvSpPr>
        <p:spPr>
          <a:xfrm>
            <a:off x="209320" y="1584753"/>
            <a:ext cx="1520328" cy="66417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Mongo</a:t>
            </a:r>
          </a:p>
          <a:p>
            <a:pPr algn="ctr"/>
            <a:endParaRPr lang="en-US" sz="500" dirty="0"/>
          </a:p>
        </p:txBody>
      </p:sp>
      <p:cxnSp>
        <p:nvCxnSpPr>
          <p:cNvPr id="11" name="Straight Arrow Connector 10">
            <a:extLst>
              <a:ext uri="{FF2B5EF4-FFF2-40B4-BE49-F238E27FC236}">
                <a16:creationId xmlns:a16="http://schemas.microsoft.com/office/drawing/2014/main" id="{0D9E4993-F1ED-05B6-7388-BCC6BC4CB2E5}"/>
              </a:ext>
            </a:extLst>
          </p:cNvPr>
          <p:cNvCxnSpPr>
            <a:cxnSpLocks/>
          </p:cNvCxnSpPr>
          <p:nvPr/>
        </p:nvCxnSpPr>
        <p:spPr>
          <a:xfrm flipV="1">
            <a:off x="830062" y="2248923"/>
            <a:ext cx="0" cy="54988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1" name="Multi-document 20">
            <a:extLst>
              <a:ext uri="{FF2B5EF4-FFF2-40B4-BE49-F238E27FC236}">
                <a16:creationId xmlns:a16="http://schemas.microsoft.com/office/drawing/2014/main" id="{C8056BAE-C555-3C50-C702-CA7E492158D0}"/>
              </a:ext>
            </a:extLst>
          </p:cNvPr>
          <p:cNvSpPr/>
          <p:nvPr/>
        </p:nvSpPr>
        <p:spPr>
          <a:xfrm>
            <a:off x="2684551" y="1802242"/>
            <a:ext cx="877329" cy="664170"/>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csv’s</a:t>
            </a:r>
          </a:p>
          <a:p>
            <a:pPr algn="ctr"/>
            <a:endParaRPr lang="en-US" sz="500" dirty="0"/>
          </a:p>
        </p:txBody>
      </p:sp>
      <p:sp>
        <p:nvSpPr>
          <p:cNvPr id="23" name="Manual Input 22">
            <a:extLst>
              <a:ext uri="{FF2B5EF4-FFF2-40B4-BE49-F238E27FC236}">
                <a16:creationId xmlns:a16="http://schemas.microsoft.com/office/drawing/2014/main" id="{BDB267D5-2FE4-CBB0-1DB4-90A29566B6F8}"/>
              </a:ext>
            </a:extLst>
          </p:cNvPr>
          <p:cNvSpPr/>
          <p:nvPr/>
        </p:nvSpPr>
        <p:spPr>
          <a:xfrm>
            <a:off x="1871023" y="594911"/>
            <a:ext cx="2273035" cy="780580"/>
          </a:xfrm>
          <a:prstGeom prst="flowChartManualIn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228600">
              <a:buAutoNum type="arabicParenR"/>
            </a:pPr>
            <a:r>
              <a:rPr lang="en-US" sz="1000" dirty="0">
                <a:solidFill>
                  <a:srgbClr val="FFFF00"/>
                </a:solidFill>
              </a:rPr>
              <a:t>filter for restaurants</a:t>
            </a:r>
          </a:p>
          <a:p>
            <a:pPr marL="228600" indent="-228600">
              <a:buAutoNum type="arabicParenR"/>
            </a:pPr>
            <a:r>
              <a:rPr lang="en-US" sz="1000" dirty="0">
                <a:solidFill>
                  <a:srgbClr val="FFFF00"/>
                </a:solidFill>
              </a:rPr>
              <a:t>remove NA and unnecessary data</a:t>
            </a:r>
          </a:p>
          <a:p>
            <a:pPr marL="228600" indent="-228600">
              <a:buAutoNum type="arabicParenR"/>
            </a:pPr>
            <a:r>
              <a:rPr lang="en-US" sz="1000" dirty="0">
                <a:solidFill>
                  <a:srgbClr val="FFFF00"/>
                </a:solidFill>
              </a:rPr>
              <a:t>Reduce from 7 million to 500.000</a:t>
            </a:r>
          </a:p>
        </p:txBody>
      </p:sp>
      <p:sp>
        <p:nvSpPr>
          <p:cNvPr id="24" name="Process 23">
            <a:extLst>
              <a:ext uri="{FF2B5EF4-FFF2-40B4-BE49-F238E27FC236}">
                <a16:creationId xmlns:a16="http://schemas.microsoft.com/office/drawing/2014/main" id="{733FFCEF-9516-569D-35F7-4390B34BC82B}"/>
              </a:ext>
            </a:extLst>
          </p:cNvPr>
          <p:cNvSpPr/>
          <p:nvPr/>
        </p:nvSpPr>
        <p:spPr>
          <a:xfrm>
            <a:off x="2102376" y="2794675"/>
            <a:ext cx="2041682" cy="124851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Python</a:t>
            </a:r>
          </a:p>
          <a:p>
            <a:pPr algn="ctr"/>
            <a:r>
              <a:rPr lang="en-US" sz="1000" dirty="0">
                <a:solidFill>
                  <a:srgbClr val="FFFF00"/>
                </a:solidFill>
              </a:rPr>
              <a:t>Emotion Models</a:t>
            </a:r>
          </a:p>
          <a:p>
            <a:pPr algn="ctr"/>
            <a:endParaRPr lang="en-US" sz="100" dirty="0">
              <a:solidFill>
                <a:srgbClr val="FFFF00"/>
              </a:solidFill>
            </a:endParaRPr>
          </a:p>
          <a:p>
            <a:pPr marL="685800" lvl="1" indent="-228600">
              <a:buFont typeface="+mj-lt"/>
              <a:buAutoNum type="arabicPeriod"/>
            </a:pPr>
            <a:r>
              <a:rPr lang="en-US" sz="1000" dirty="0">
                <a:solidFill>
                  <a:srgbClr val="FFFF00"/>
                </a:solidFill>
              </a:rPr>
              <a:t>Emolex</a:t>
            </a:r>
          </a:p>
          <a:p>
            <a:pPr marL="685800" lvl="1" indent="-228600">
              <a:buFont typeface="+mj-lt"/>
              <a:buAutoNum type="arabicPeriod"/>
            </a:pPr>
            <a:r>
              <a:rPr lang="en-US" sz="1000" dirty="0">
                <a:solidFill>
                  <a:srgbClr val="FFFF00"/>
                </a:solidFill>
              </a:rPr>
              <a:t>Vader</a:t>
            </a:r>
          </a:p>
          <a:p>
            <a:pPr marL="685800" lvl="1" indent="-228600">
              <a:buFont typeface="+mj-lt"/>
              <a:buAutoNum type="arabicPeriod"/>
            </a:pPr>
            <a:endParaRPr lang="en-US" sz="1000" dirty="0">
              <a:solidFill>
                <a:srgbClr val="FFFF00"/>
              </a:solidFill>
            </a:endParaRPr>
          </a:p>
        </p:txBody>
      </p:sp>
      <p:cxnSp>
        <p:nvCxnSpPr>
          <p:cNvPr id="26" name="Elbow Connector 25">
            <a:extLst>
              <a:ext uri="{FF2B5EF4-FFF2-40B4-BE49-F238E27FC236}">
                <a16:creationId xmlns:a16="http://schemas.microsoft.com/office/drawing/2014/main" id="{A949AE57-89A2-6AF0-B8C2-17109779E61E}"/>
              </a:ext>
            </a:extLst>
          </p:cNvPr>
          <p:cNvCxnSpPr>
            <a:cxnSpLocks/>
            <a:stCxn id="9" idx="0"/>
            <a:endCxn id="23" idx="1"/>
          </p:cNvCxnSpPr>
          <p:nvPr/>
        </p:nvCxnSpPr>
        <p:spPr>
          <a:xfrm rot="5400000" flipH="1" flipV="1">
            <a:off x="1196494" y="910224"/>
            <a:ext cx="599552" cy="749506"/>
          </a:xfrm>
          <a:prstGeom prst="bentConnector2">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3" name="Straight Arrow Connector 32">
            <a:extLst>
              <a:ext uri="{FF2B5EF4-FFF2-40B4-BE49-F238E27FC236}">
                <a16:creationId xmlns:a16="http://schemas.microsoft.com/office/drawing/2014/main" id="{86FDCEEE-0598-B2BE-590A-8C68C85980F6}"/>
              </a:ext>
            </a:extLst>
          </p:cNvPr>
          <p:cNvCxnSpPr>
            <a:cxnSpLocks/>
          </p:cNvCxnSpPr>
          <p:nvPr/>
        </p:nvCxnSpPr>
        <p:spPr>
          <a:xfrm>
            <a:off x="3106625" y="1413183"/>
            <a:ext cx="0" cy="34314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8" name="Straight Arrow Connector 37">
            <a:extLst>
              <a:ext uri="{FF2B5EF4-FFF2-40B4-BE49-F238E27FC236}">
                <a16:creationId xmlns:a16="http://schemas.microsoft.com/office/drawing/2014/main" id="{6871DF0C-F822-0103-0023-9CBDF2FF75A0}"/>
              </a:ext>
            </a:extLst>
          </p:cNvPr>
          <p:cNvCxnSpPr>
            <a:cxnSpLocks/>
          </p:cNvCxnSpPr>
          <p:nvPr/>
        </p:nvCxnSpPr>
        <p:spPr>
          <a:xfrm>
            <a:off x="3123215" y="2451534"/>
            <a:ext cx="0" cy="25861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41" name="Process 40">
            <a:extLst>
              <a:ext uri="{FF2B5EF4-FFF2-40B4-BE49-F238E27FC236}">
                <a16:creationId xmlns:a16="http://schemas.microsoft.com/office/drawing/2014/main" id="{6F1B38E5-CE95-6AAD-B5AB-CEC542C8E156}"/>
              </a:ext>
            </a:extLst>
          </p:cNvPr>
          <p:cNvSpPr/>
          <p:nvPr/>
        </p:nvSpPr>
        <p:spPr>
          <a:xfrm>
            <a:off x="4568318" y="2794674"/>
            <a:ext cx="2041682" cy="124851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Python</a:t>
            </a:r>
          </a:p>
          <a:p>
            <a:pPr algn="ctr"/>
            <a:endParaRPr lang="en-US" sz="100" dirty="0"/>
          </a:p>
          <a:p>
            <a:pPr algn="ctr"/>
            <a:r>
              <a:rPr lang="en-US" sz="1000" dirty="0">
                <a:solidFill>
                  <a:srgbClr val="FFFF00"/>
                </a:solidFill>
              </a:rPr>
              <a:t>Learning Models</a:t>
            </a:r>
          </a:p>
          <a:p>
            <a:pPr algn="ctr"/>
            <a:endParaRPr lang="en-US" sz="100" dirty="0">
              <a:solidFill>
                <a:srgbClr val="FFFF00"/>
              </a:solidFill>
            </a:endParaRPr>
          </a:p>
          <a:p>
            <a:pPr marL="685800" lvl="1" indent="-228600">
              <a:buFont typeface="+mj-lt"/>
              <a:buAutoNum type="arabicPeriod"/>
            </a:pPr>
            <a:r>
              <a:rPr lang="en-US" sz="1000" dirty="0">
                <a:solidFill>
                  <a:srgbClr val="FFFF00"/>
                </a:solidFill>
              </a:rPr>
              <a:t>Logistics Regression</a:t>
            </a:r>
          </a:p>
          <a:p>
            <a:pPr marL="685800" lvl="1" indent="-228600">
              <a:buFont typeface="+mj-lt"/>
              <a:buAutoNum type="arabicPeriod"/>
            </a:pPr>
            <a:r>
              <a:rPr lang="en-US" sz="1000" dirty="0">
                <a:solidFill>
                  <a:srgbClr val="FFFF00"/>
                </a:solidFill>
              </a:rPr>
              <a:t>Random Forrest</a:t>
            </a:r>
          </a:p>
          <a:p>
            <a:pPr marL="685800" lvl="1" indent="-228600">
              <a:buFont typeface="+mj-lt"/>
              <a:buAutoNum type="arabicPeriod"/>
            </a:pPr>
            <a:r>
              <a:rPr lang="en-US" sz="1000" dirty="0">
                <a:solidFill>
                  <a:srgbClr val="FFFF00"/>
                </a:solidFill>
              </a:rPr>
              <a:t>Naïve-Bayes</a:t>
            </a:r>
          </a:p>
        </p:txBody>
      </p:sp>
      <p:cxnSp>
        <p:nvCxnSpPr>
          <p:cNvPr id="43" name="Straight Arrow Connector 42">
            <a:extLst>
              <a:ext uri="{FF2B5EF4-FFF2-40B4-BE49-F238E27FC236}">
                <a16:creationId xmlns:a16="http://schemas.microsoft.com/office/drawing/2014/main" id="{96186F56-6A98-F9E3-2D09-5C815639263E}"/>
              </a:ext>
            </a:extLst>
          </p:cNvPr>
          <p:cNvCxnSpPr/>
          <p:nvPr/>
        </p:nvCxnSpPr>
        <p:spPr>
          <a:xfrm>
            <a:off x="6672329" y="3402406"/>
            <a:ext cx="33784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44" name="Alternative Process 43">
            <a:extLst>
              <a:ext uri="{FF2B5EF4-FFF2-40B4-BE49-F238E27FC236}">
                <a16:creationId xmlns:a16="http://schemas.microsoft.com/office/drawing/2014/main" id="{49E945CC-E79E-5C12-4C28-A5FA720FF302}"/>
              </a:ext>
            </a:extLst>
          </p:cNvPr>
          <p:cNvSpPr/>
          <p:nvPr/>
        </p:nvSpPr>
        <p:spPr>
          <a:xfrm>
            <a:off x="7006879" y="2570159"/>
            <a:ext cx="1641512" cy="1717682"/>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Review</a:t>
            </a:r>
          </a:p>
          <a:p>
            <a:pPr algn="ctr"/>
            <a:endParaRPr lang="en-US" sz="100" dirty="0"/>
          </a:p>
          <a:p>
            <a:pPr algn="ctr"/>
            <a:r>
              <a:rPr lang="en-US" sz="1000" dirty="0">
                <a:solidFill>
                  <a:srgbClr val="FFFF00"/>
                </a:solidFill>
              </a:rPr>
              <a:t>low accuracy score &lt;0.5 for all learning models</a:t>
            </a:r>
          </a:p>
          <a:p>
            <a:pPr algn="ctr"/>
            <a:r>
              <a:rPr lang="en-US" sz="1000" dirty="0">
                <a:solidFill>
                  <a:srgbClr val="FFFF00"/>
                </a:solidFill>
              </a:rPr>
              <a:t> </a:t>
            </a:r>
            <a:r>
              <a:rPr lang="en-US" dirty="0"/>
              <a:t>Problem</a:t>
            </a:r>
            <a:endParaRPr lang="en-US" sz="1000" dirty="0"/>
          </a:p>
          <a:p>
            <a:pPr algn="ctr"/>
            <a:endParaRPr lang="en-US" sz="100" dirty="0"/>
          </a:p>
          <a:p>
            <a:pPr algn="ctr"/>
            <a:r>
              <a:rPr lang="en-US" sz="1000" dirty="0">
                <a:solidFill>
                  <a:srgbClr val="FFFF00"/>
                </a:solidFill>
              </a:rPr>
              <a:t>language and words used in reviews often do not reflect the stars given </a:t>
            </a:r>
          </a:p>
        </p:txBody>
      </p:sp>
      <p:sp>
        <p:nvSpPr>
          <p:cNvPr id="46" name="Alternative Process 45">
            <a:extLst>
              <a:ext uri="{FF2B5EF4-FFF2-40B4-BE49-F238E27FC236}">
                <a16:creationId xmlns:a16="http://schemas.microsoft.com/office/drawing/2014/main" id="{06020267-E02F-7AFD-160D-338FAD3B8C92}"/>
              </a:ext>
            </a:extLst>
          </p:cNvPr>
          <p:cNvSpPr/>
          <p:nvPr/>
        </p:nvSpPr>
        <p:spPr>
          <a:xfrm>
            <a:off x="9045270" y="2794674"/>
            <a:ext cx="2937410" cy="1248514"/>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Adjust</a:t>
            </a:r>
          </a:p>
          <a:p>
            <a:pPr algn="ctr"/>
            <a:endParaRPr lang="en-US" sz="100" dirty="0"/>
          </a:p>
          <a:p>
            <a:pPr marL="171450" indent="-171450">
              <a:buFontTx/>
              <a:buChar char="-"/>
            </a:pPr>
            <a:r>
              <a:rPr lang="en-US" sz="1000" dirty="0">
                <a:solidFill>
                  <a:srgbClr val="FFFF00"/>
                </a:solidFill>
              </a:rPr>
              <a:t>use Vader emotion score to bin reviews in ‘newstars’</a:t>
            </a:r>
          </a:p>
          <a:p>
            <a:pPr marL="171450" indent="-171450">
              <a:buFontTx/>
              <a:buChar char="-"/>
            </a:pPr>
            <a:r>
              <a:rPr lang="en-US" sz="1000" dirty="0">
                <a:solidFill>
                  <a:srgbClr val="FFFF00"/>
                </a:solidFill>
              </a:rPr>
              <a:t>add all Vader and Emolex variables to df</a:t>
            </a:r>
          </a:p>
          <a:p>
            <a:pPr marL="171450" indent="-171450">
              <a:buFontTx/>
              <a:buChar char="-"/>
            </a:pPr>
            <a:r>
              <a:rPr lang="en-US" sz="1000" dirty="0">
                <a:solidFill>
                  <a:srgbClr val="FFFF00"/>
                </a:solidFill>
              </a:rPr>
              <a:t>filter for star = newstar</a:t>
            </a:r>
          </a:p>
          <a:p>
            <a:pPr marL="171450" indent="-171450">
              <a:buFontTx/>
              <a:buChar char="-"/>
            </a:pPr>
            <a:r>
              <a:rPr lang="en-US" sz="1000" dirty="0">
                <a:solidFill>
                  <a:srgbClr val="FFFF00"/>
                </a:solidFill>
              </a:rPr>
              <a:t>run learning models again</a:t>
            </a:r>
          </a:p>
        </p:txBody>
      </p:sp>
      <p:cxnSp>
        <p:nvCxnSpPr>
          <p:cNvPr id="47" name="Straight Arrow Connector 46">
            <a:extLst>
              <a:ext uri="{FF2B5EF4-FFF2-40B4-BE49-F238E27FC236}">
                <a16:creationId xmlns:a16="http://schemas.microsoft.com/office/drawing/2014/main" id="{7E6053D4-1489-5B77-FB46-B0AFF107ABCD}"/>
              </a:ext>
            </a:extLst>
          </p:cNvPr>
          <p:cNvCxnSpPr/>
          <p:nvPr/>
        </p:nvCxnSpPr>
        <p:spPr>
          <a:xfrm>
            <a:off x="4208443" y="3425358"/>
            <a:ext cx="33784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48" name="Straight Arrow Connector 47">
            <a:extLst>
              <a:ext uri="{FF2B5EF4-FFF2-40B4-BE49-F238E27FC236}">
                <a16:creationId xmlns:a16="http://schemas.microsoft.com/office/drawing/2014/main" id="{78B04D5D-6562-34F9-887E-4B5B555AAF86}"/>
              </a:ext>
            </a:extLst>
          </p:cNvPr>
          <p:cNvCxnSpPr/>
          <p:nvPr/>
        </p:nvCxnSpPr>
        <p:spPr>
          <a:xfrm>
            <a:off x="8707429" y="3366631"/>
            <a:ext cx="33784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49" name="Alternative Process 48">
            <a:extLst>
              <a:ext uri="{FF2B5EF4-FFF2-40B4-BE49-F238E27FC236}">
                <a16:creationId xmlns:a16="http://schemas.microsoft.com/office/drawing/2014/main" id="{47C6F0C0-6865-23D5-22F2-975CEB533B00}"/>
              </a:ext>
            </a:extLst>
          </p:cNvPr>
          <p:cNvSpPr/>
          <p:nvPr/>
        </p:nvSpPr>
        <p:spPr>
          <a:xfrm>
            <a:off x="9668155" y="5060971"/>
            <a:ext cx="1659873" cy="870022"/>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Review</a:t>
            </a:r>
          </a:p>
          <a:p>
            <a:pPr algn="ctr"/>
            <a:endParaRPr lang="en-US" sz="100" dirty="0"/>
          </a:p>
          <a:p>
            <a:pPr algn="ctr"/>
            <a:r>
              <a:rPr lang="en-US" sz="1000" dirty="0">
                <a:solidFill>
                  <a:srgbClr val="FFFF00"/>
                </a:solidFill>
              </a:rPr>
              <a:t>learning models’ accuracy  improves to &gt;0.9</a:t>
            </a:r>
          </a:p>
          <a:p>
            <a:pPr algn="ctr"/>
            <a:r>
              <a:rPr lang="en-US" sz="1000" dirty="0">
                <a:solidFill>
                  <a:srgbClr val="FFFF00"/>
                </a:solidFill>
              </a:rPr>
              <a:t> </a:t>
            </a:r>
          </a:p>
        </p:txBody>
      </p:sp>
      <p:cxnSp>
        <p:nvCxnSpPr>
          <p:cNvPr id="50" name="Straight Arrow Connector 49">
            <a:extLst>
              <a:ext uri="{FF2B5EF4-FFF2-40B4-BE49-F238E27FC236}">
                <a16:creationId xmlns:a16="http://schemas.microsoft.com/office/drawing/2014/main" id="{6890E113-195B-2274-9A80-976AC4DF09E0}"/>
              </a:ext>
            </a:extLst>
          </p:cNvPr>
          <p:cNvCxnSpPr>
            <a:cxnSpLocks/>
          </p:cNvCxnSpPr>
          <p:nvPr/>
        </p:nvCxnSpPr>
        <p:spPr>
          <a:xfrm>
            <a:off x="10479942" y="4152455"/>
            <a:ext cx="0" cy="827169"/>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822464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sp>
        <p:nvSpPr>
          <p:cNvPr id="2" name="TextBox 1">
            <a:extLst>
              <a:ext uri="{FF2B5EF4-FFF2-40B4-BE49-F238E27FC236}">
                <a16:creationId xmlns:a16="http://schemas.microsoft.com/office/drawing/2014/main" id="{E3955BEA-DBD6-186C-3BB6-E18FA60C8A5E}"/>
              </a:ext>
            </a:extLst>
          </p:cNvPr>
          <p:cNvSpPr txBox="1"/>
          <p:nvPr/>
        </p:nvSpPr>
        <p:spPr>
          <a:xfrm>
            <a:off x="624018" y="1052856"/>
            <a:ext cx="4286649" cy="2169825"/>
          </a:xfrm>
          <a:prstGeom prst="rect">
            <a:avLst/>
          </a:prstGeom>
          <a:noFill/>
        </p:spPr>
        <p:txBody>
          <a:bodyPr wrap="square" rtlCol="0">
            <a:spAutoFit/>
          </a:bodyPr>
          <a:lstStyle/>
          <a:p>
            <a:pPr algn="l"/>
            <a:r>
              <a:rPr lang="en-AU" sz="1100" b="1" i="0" dirty="0">
                <a:solidFill>
                  <a:srgbClr val="FFFF00"/>
                </a:solidFill>
                <a:effectLst/>
                <a:latin typeface="SF COMPACT LIGHT" panose="020B0A04030202060204" pitchFamily="34" charset="77"/>
              </a:rPr>
              <a:t>VADER</a:t>
            </a:r>
            <a:r>
              <a:rPr lang="en-AU" sz="1100" b="1" i="0" dirty="0">
                <a:solidFill>
                  <a:schemeClr val="bg1"/>
                </a:solidFill>
                <a:effectLst/>
                <a:latin typeface="SF COMPACT LIGHT" panose="020B0A04030202060204" pitchFamily="34" charset="77"/>
              </a:rPr>
              <a:t> </a:t>
            </a:r>
            <a:r>
              <a:rPr lang="en-AU" sz="1050" i="0" dirty="0">
                <a:solidFill>
                  <a:schemeClr val="bg1"/>
                </a:solidFill>
                <a:effectLst/>
                <a:latin typeface="SF COMPACT LIGHT" panose="020B0A04030202060204" pitchFamily="34" charset="77"/>
              </a:rPr>
              <a:t>(Valence Aware Dictionary and </a:t>
            </a:r>
            <a:r>
              <a:rPr lang="en-AU" sz="1050" dirty="0">
                <a:solidFill>
                  <a:schemeClr val="bg1"/>
                </a:solidFill>
                <a:latin typeface="SF COMPACT LIGHT" panose="020B0A04030202060204" pitchFamily="34" charset="77"/>
              </a:rPr>
              <a:t>sE</a:t>
            </a:r>
            <a:r>
              <a:rPr lang="en-AU" sz="1050" i="0" dirty="0">
                <a:solidFill>
                  <a:schemeClr val="bg1"/>
                </a:solidFill>
                <a:effectLst/>
                <a:latin typeface="SF COMPACT LIGHT" panose="020B0A04030202060204" pitchFamily="34" charset="77"/>
              </a:rPr>
              <a:t>ntiment Reasoner) </a:t>
            </a:r>
          </a:p>
          <a:p>
            <a:pPr algn="l"/>
            <a:endParaRPr lang="en-AU" sz="1100" dirty="0">
              <a:solidFill>
                <a:schemeClr val="bg1"/>
              </a:solidFill>
              <a:latin typeface="SF COMPACT LIGHT" panose="020B0A04030202060204" pitchFamily="34" charset="77"/>
            </a:endParaRPr>
          </a:p>
          <a:p>
            <a:pPr algn="l"/>
            <a:r>
              <a:rPr lang="en-AU" sz="1100" b="0" i="0" dirty="0">
                <a:solidFill>
                  <a:schemeClr val="bg1"/>
                </a:solidFill>
                <a:effectLst/>
                <a:latin typeface="SF COMPACT LIGHT" panose="020B0A04030202060204" pitchFamily="34" charset="77"/>
              </a:rPr>
              <a:t>A lexicon and rule-based sentiment analysis tool that is specifically attuned to </a:t>
            </a:r>
            <a:r>
              <a:rPr lang="en-AU" sz="1100" b="0" i="0" dirty="0">
                <a:solidFill>
                  <a:srgbClr val="FFFF00"/>
                </a:solidFill>
                <a:effectLst/>
                <a:latin typeface="SF COMPACT LIGHT" panose="020B0A04030202060204" pitchFamily="34" charset="77"/>
              </a:rPr>
              <a:t>sentiments</a:t>
            </a:r>
            <a:r>
              <a:rPr lang="en-AU" sz="1100" b="0" i="0" dirty="0">
                <a:solidFill>
                  <a:schemeClr val="bg1"/>
                </a:solidFill>
                <a:effectLst/>
                <a:latin typeface="SF COMPACT LIGHT" panose="020B0A04030202060204" pitchFamily="34" charset="77"/>
              </a:rPr>
              <a:t> expressed in </a:t>
            </a:r>
            <a:r>
              <a:rPr lang="en-AU" sz="1100" b="0" i="0" dirty="0">
                <a:solidFill>
                  <a:srgbClr val="FFFF00"/>
                </a:solidFill>
                <a:effectLst/>
                <a:latin typeface="SF COMPACT LIGHT" panose="020B0A04030202060204" pitchFamily="34" charset="77"/>
              </a:rPr>
              <a:t>social media </a:t>
            </a:r>
            <a:r>
              <a:rPr lang="en-AU" sz="1100" b="1" i="0" u="none" strike="noStrike" baseline="30000" dirty="0">
                <a:solidFill>
                  <a:schemeClr val="bg1"/>
                </a:solidFill>
                <a:effectLst/>
                <a:latin typeface="SF COMPACT LIGHT" panose="020B0A04030202060204" pitchFamily="34" charset="77"/>
              </a:rPr>
              <a:t>1</a:t>
            </a:r>
            <a:r>
              <a:rPr lang="en-AU" sz="1100" b="0" i="0" dirty="0">
                <a:solidFill>
                  <a:schemeClr val="bg1"/>
                </a:solidFill>
                <a:effectLst/>
                <a:latin typeface="SF COMPACT LIGHT" panose="020B0A04030202060204" pitchFamily="34" charset="77"/>
              </a:rPr>
              <a:t>. </a:t>
            </a:r>
          </a:p>
          <a:p>
            <a:pPr algn="l"/>
            <a:r>
              <a:rPr lang="en-AU" sz="1100" b="0" i="0" dirty="0">
                <a:solidFill>
                  <a:schemeClr val="bg1"/>
                </a:solidFill>
                <a:effectLst/>
                <a:latin typeface="SF COMPACT LIGHT" panose="020B0A04030202060204" pitchFamily="34" charset="77"/>
              </a:rPr>
              <a:t>It is fully open-sourced under the MIT License </a:t>
            </a:r>
            <a:r>
              <a:rPr lang="en-AU" sz="1100" b="1" i="0" u="none" strike="noStrike" baseline="30000" dirty="0">
                <a:solidFill>
                  <a:schemeClr val="bg1"/>
                </a:solidFill>
                <a:effectLst/>
                <a:latin typeface="SF COMPACT LIGHT" panose="020B0A04030202060204" pitchFamily="34" charset="77"/>
              </a:rPr>
              <a:t>1</a:t>
            </a:r>
            <a:r>
              <a:rPr lang="en-AU" sz="1100" b="0" i="0" dirty="0">
                <a:solidFill>
                  <a:schemeClr val="bg1"/>
                </a:solidFill>
                <a:effectLst/>
                <a:latin typeface="SF COMPACT LIGHT" panose="020B0A04030202060204" pitchFamily="34" charset="77"/>
              </a:rPr>
              <a:t>.</a:t>
            </a:r>
          </a:p>
          <a:p>
            <a:pPr algn="l"/>
            <a:r>
              <a:rPr lang="en-AU" sz="1100" b="0" i="0" dirty="0">
                <a:solidFill>
                  <a:schemeClr val="bg1"/>
                </a:solidFill>
                <a:effectLst/>
                <a:latin typeface="SF COMPACT LIGHT" panose="020B0A04030202060204" pitchFamily="34" charset="77"/>
              </a:rPr>
              <a:t>VADER uses a set of rules to specify a mathematical model without explicitly coding it. </a:t>
            </a:r>
          </a:p>
          <a:p>
            <a:pPr algn="l"/>
            <a:endParaRPr lang="en-AU" sz="1100" dirty="0">
              <a:solidFill>
                <a:schemeClr val="bg1"/>
              </a:solidFill>
              <a:latin typeface="SF COMPACT LIGHT" panose="020B0A04030202060204" pitchFamily="34" charset="77"/>
            </a:endParaRPr>
          </a:p>
          <a:p>
            <a:pPr algn="l"/>
            <a:r>
              <a:rPr lang="en-AU" sz="1100" b="0" i="0" dirty="0">
                <a:solidFill>
                  <a:schemeClr val="bg1"/>
                </a:solidFill>
                <a:effectLst/>
                <a:latin typeface="SF COMPACT LIGHT" panose="020B0A04030202060204" pitchFamily="34" charset="77"/>
              </a:rPr>
              <a:t>VADER detects the polarity of sentiment (how positive or negative) of a given body of text even when the data being analyzed is unlabelled</a:t>
            </a:r>
          </a:p>
          <a:p>
            <a:endParaRPr lang="en-US" sz="1400" dirty="0">
              <a:solidFill>
                <a:schemeClr val="bg1"/>
              </a:solidFill>
            </a:endParaRPr>
          </a:p>
        </p:txBody>
      </p:sp>
      <p:sp>
        <p:nvSpPr>
          <p:cNvPr id="3" name="TextBox 2">
            <a:extLst>
              <a:ext uri="{FF2B5EF4-FFF2-40B4-BE49-F238E27FC236}">
                <a16:creationId xmlns:a16="http://schemas.microsoft.com/office/drawing/2014/main" id="{67208244-F4C8-B64B-BED1-BD9A321340E1}"/>
              </a:ext>
            </a:extLst>
          </p:cNvPr>
          <p:cNvSpPr txBox="1"/>
          <p:nvPr/>
        </p:nvSpPr>
        <p:spPr>
          <a:xfrm>
            <a:off x="5653219" y="1052856"/>
            <a:ext cx="4286649" cy="1954381"/>
          </a:xfrm>
          <a:prstGeom prst="rect">
            <a:avLst/>
          </a:prstGeom>
          <a:noFill/>
        </p:spPr>
        <p:txBody>
          <a:bodyPr wrap="square" rtlCol="0">
            <a:spAutoFit/>
          </a:bodyPr>
          <a:lstStyle/>
          <a:p>
            <a:pPr algn="l"/>
            <a:r>
              <a:rPr lang="en-AU" sz="1100" b="1" i="0" dirty="0">
                <a:solidFill>
                  <a:srgbClr val="FFFF00"/>
                </a:solidFill>
                <a:effectLst/>
                <a:latin typeface="SF COMPACT LIGHT" panose="020B0A04030202060204" pitchFamily="34" charset="77"/>
              </a:rPr>
              <a:t>Naive Bayes</a:t>
            </a:r>
            <a:r>
              <a:rPr lang="en-AU" sz="1100" i="0" dirty="0">
                <a:solidFill>
                  <a:schemeClr val="bg1"/>
                </a:solidFill>
                <a:effectLst/>
                <a:latin typeface="SF COMPACT LIGHT" panose="020B0A04030202060204" pitchFamily="34" charset="77"/>
              </a:rPr>
              <a:t> </a:t>
            </a:r>
          </a:p>
          <a:p>
            <a:pPr algn="l"/>
            <a:endParaRPr lang="en-AU" sz="1100" i="0" dirty="0">
              <a:solidFill>
                <a:schemeClr val="bg1"/>
              </a:solidFill>
              <a:effectLst/>
              <a:latin typeface="SF COMPACT LIGHT" panose="020B0A04030202060204" pitchFamily="34" charset="77"/>
            </a:endParaRPr>
          </a:p>
          <a:p>
            <a:pPr algn="l"/>
            <a:r>
              <a:rPr lang="en-AU" sz="1100" dirty="0">
                <a:solidFill>
                  <a:schemeClr val="bg1"/>
                </a:solidFill>
                <a:latin typeface="SF COMPACT LIGHT" panose="020B0A04030202060204" pitchFamily="34" charset="77"/>
              </a:rPr>
              <a:t>A </a:t>
            </a:r>
            <a:r>
              <a:rPr lang="en-AU" sz="1100" i="0" dirty="0">
                <a:solidFill>
                  <a:schemeClr val="bg1"/>
                </a:solidFill>
                <a:effectLst/>
                <a:latin typeface="SF COMPACT LIGHT" panose="020B0A04030202060204" pitchFamily="34" charset="77"/>
              </a:rPr>
              <a:t>supervised machine learning algorithm based on Bayes’ theorem. It is a probabilistic classifier used in </a:t>
            </a:r>
            <a:r>
              <a:rPr lang="en-AU" sz="1100" i="0" dirty="0">
                <a:solidFill>
                  <a:srgbClr val="FFFF00"/>
                </a:solidFill>
                <a:effectLst/>
                <a:latin typeface="SF COMPACT LIGHT" panose="020B0A04030202060204" pitchFamily="34" charset="77"/>
              </a:rPr>
              <a:t>NLP</a:t>
            </a:r>
            <a:r>
              <a:rPr lang="en-AU" sz="1100" i="0" dirty="0">
                <a:solidFill>
                  <a:schemeClr val="bg1"/>
                </a:solidFill>
                <a:effectLst/>
                <a:latin typeface="SF COMPACT LIGHT" panose="020B0A04030202060204" pitchFamily="34" charset="77"/>
              </a:rPr>
              <a:t> tasks like sentiment analysis.</a:t>
            </a:r>
            <a:endParaRPr lang="en-AU" sz="1100" dirty="0">
              <a:solidFill>
                <a:schemeClr val="bg1"/>
              </a:solidFill>
              <a:latin typeface="SF COMPACT LIGHT" panose="020B0A04030202060204" pitchFamily="34" charset="77"/>
            </a:endParaRPr>
          </a:p>
          <a:p>
            <a:pPr algn="l"/>
            <a:r>
              <a:rPr lang="en-AU" sz="1100" i="0" dirty="0">
                <a:solidFill>
                  <a:schemeClr val="bg1"/>
                </a:solidFill>
                <a:effectLst/>
                <a:latin typeface="SF COMPACT LIGHT" panose="020B0A04030202060204" pitchFamily="34" charset="77"/>
              </a:rPr>
              <a:t>Naive Bayes is the often regarded as the simplest and fastest classification algorithm for a large chunk of data.</a:t>
            </a:r>
          </a:p>
          <a:p>
            <a:pPr algn="l"/>
            <a:endParaRPr lang="en-AU" sz="1100" i="0" dirty="0">
              <a:solidFill>
                <a:schemeClr val="bg1"/>
              </a:solidFill>
              <a:effectLst/>
              <a:latin typeface="SF COMPACT LIGHT" panose="020B0A04030202060204" pitchFamily="34" charset="77"/>
            </a:endParaRPr>
          </a:p>
          <a:p>
            <a:pPr algn="l"/>
            <a:r>
              <a:rPr lang="en-AU" sz="1100" i="0" dirty="0">
                <a:solidFill>
                  <a:schemeClr val="bg1"/>
                </a:solidFill>
                <a:effectLst/>
                <a:latin typeface="SF COMPACT LIGHT" panose="020B0A04030202060204" pitchFamily="34" charset="77"/>
              </a:rPr>
              <a:t>In various applications such as spam filtering, text classification, </a:t>
            </a:r>
            <a:r>
              <a:rPr lang="en-AU" sz="1100" i="0" dirty="0">
                <a:solidFill>
                  <a:srgbClr val="FFFF00"/>
                </a:solidFill>
                <a:effectLst/>
                <a:latin typeface="SF COMPACT LIGHT" panose="020B0A04030202060204" pitchFamily="34" charset="77"/>
              </a:rPr>
              <a:t>sentiment analysis, and recommendation systems</a:t>
            </a:r>
            <a:r>
              <a:rPr lang="en-AU" sz="1100" i="0" dirty="0">
                <a:solidFill>
                  <a:schemeClr val="bg1"/>
                </a:solidFill>
                <a:effectLst/>
                <a:latin typeface="SF COMPACT LIGHT" panose="020B0A04030202060204" pitchFamily="34" charset="77"/>
              </a:rPr>
              <a:t>, Naive Bayes classifier is used successfully</a:t>
            </a:r>
            <a:endParaRPr lang="en-US" sz="1400" dirty="0">
              <a:solidFill>
                <a:schemeClr val="bg1"/>
              </a:solidFill>
            </a:endParaRPr>
          </a:p>
        </p:txBody>
      </p:sp>
      <p:sp>
        <p:nvSpPr>
          <p:cNvPr id="5" name="TextBox 4">
            <a:extLst>
              <a:ext uri="{FF2B5EF4-FFF2-40B4-BE49-F238E27FC236}">
                <a16:creationId xmlns:a16="http://schemas.microsoft.com/office/drawing/2014/main" id="{4788669C-D535-C640-3D8A-3FBF692EFB5E}"/>
              </a:ext>
            </a:extLst>
          </p:cNvPr>
          <p:cNvSpPr txBox="1"/>
          <p:nvPr/>
        </p:nvSpPr>
        <p:spPr>
          <a:xfrm>
            <a:off x="624017" y="3456925"/>
            <a:ext cx="4286649" cy="1954381"/>
          </a:xfrm>
          <a:prstGeom prst="rect">
            <a:avLst/>
          </a:prstGeom>
          <a:noFill/>
        </p:spPr>
        <p:txBody>
          <a:bodyPr wrap="square" rtlCol="0">
            <a:spAutoFit/>
          </a:bodyPr>
          <a:lstStyle/>
          <a:p>
            <a:pPr algn="l"/>
            <a:r>
              <a:rPr lang="en-AU" sz="1100" b="1" i="0" dirty="0">
                <a:solidFill>
                  <a:srgbClr val="FFFF00"/>
                </a:solidFill>
                <a:effectLst/>
                <a:latin typeface="SF COMPACT LIGHT" panose="020B0A04030202060204" pitchFamily="34" charset="77"/>
              </a:rPr>
              <a:t>Random Forrest</a:t>
            </a:r>
            <a:endParaRPr lang="en-AU" sz="1100" i="0" dirty="0">
              <a:solidFill>
                <a:schemeClr val="bg1"/>
              </a:solidFill>
              <a:effectLst/>
              <a:latin typeface="SF COMPACT LIGHT" panose="020B0A04030202060204" pitchFamily="34" charset="77"/>
            </a:endParaRPr>
          </a:p>
          <a:p>
            <a:pPr algn="l"/>
            <a:endParaRPr lang="en-AU" sz="1100" i="0" dirty="0">
              <a:solidFill>
                <a:schemeClr val="bg1"/>
              </a:solidFill>
              <a:effectLst/>
              <a:latin typeface="SF COMPACT LIGHT" panose="020B0A04030202060204" pitchFamily="34" charset="77"/>
            </a:endParaRPr>
          </a:p>
          <a:p>
            <a:pPr algn="l"/>
            <a:r>
              <a:rPr lang="en-AU" sz="1100" dirty="0">
                <a:solidFill>
                  <a:schemeClr val="bg1"/>
                </a:solidFill>
                <a:latin typeface="SF COMPACT LIGHT" panose="020B0A04030202060204" pitchFamily="34" charset="77"/>
              </a:rPr>
              <a:t>Random Forest is a machine learning algorithm that can be used for sentiment analysis. It involves some form of data mining process to get the text that will later be carried out the learning process in the machine learning that will be built 123.</a:t>
            </a:r>
          </a:p>
          <a:p>
            <a:pPr algn="l"/>
            <a:endParaRPr lang="en-AU" sz="1100" dirty="0">
              <a:solidFill>
                <a:schemeClr val="bg1"/>
              </a:solidFill>
              <a:latin typeface="SF COMPACT LIGHT" panose="020B0A04030202060204" pitchFamily="34" charset="77"/>
            </a:endParaRPr>
          </a:p>
          <a:p>
            <a:pPr algn="l"/>
            <a:r>
              <a:rPr lang="en-AU" sz="1100" dirty="0">
                <a:solidFill>
                  <a:schemeClr val="bg1"/>
                </a:solidFill>
                <a:latin typeface="SF COMPACT LIGHT" panose="020B0A04030202060204" pitchFamily="34" charset="77"/>
              </a:rPr>
              <a:t>For example, one study conducted a sentimental analysis with data sources from Twitter using the Random Forest algorithm approach 123. The evaluation results of the algorithm were measured in this study 123.</a:t>
            </a:r>
            <a:endParaRPr lang="en-US" sz="1400" dirty="0">
              <a:solidFill>
                <a:schemeClr val="bg1"/>
              </a:solidFill>
            </a:endParaRPr>
          </a:p>
        </p:txBody>
      </p:sp>
      <p:sp>
        <p:nvSpPr>
          <p:cNvPr id="8" name="TextBox 7">
            <a:extLst>
              <a:ext uri="{FF2B5EF4-FFF2-40B4-BE49-F238E27FC236}">
                <a16:creationId xmlns:a16="http://schemas.microsoft.com/office/drawing/2014/main" id="{7953F539-7EC9-F557-2EB9-9D9A2B58F3FE}"/>
              </a:ext>
            </a:extLst>
          </p:cNvPr>
          <p:cNvSpPr txBox="1"/>
          <p:nvPr/>
        </p:nvSpPr>
        <p:spPr>
          <a:xfrm>
            <a:off x="5370995" y="3349681"/>
            <a:ext cx="4286649" cy="2800767"/>
          </a:xfrm>
          <a:prstGeom prst="rect">
            <a:avLst/>
          </a:prstGeom>
          <a:noFill/>
        </p:spPr>
        <p:txBody>
          <a:bodyPr wrap="square" rtlCol="0">
            <a:spAutoFit/>
          </a:bodyPr>
          <a:lstStyle/>
          <a:p>
            <a:pPr algn="l"/>
            <a:r>
              <a:rPr lang="en-AU" sz="1100" dirty="0">
                <a:solidFill>
                  <a:schemeClr val="bg1"/>
                </a:solidFill>
                <a:latin typeface="SF COMPACT LIGHT" panose="020B0A04030202060204" pitchFamily="34" charset="77"/>
              </a:rPr>
              <a:t> </a:t>
            </a:r>
            <a:r>
              <a:rPr lang="en-AU" sz="1100" b="1" dirty="0">
                <a:solidFill>
                  <a:srgbClr val="FFFF00"/>
                </a:solidFill>
                <a:latin typeface="SF COMPACT LIGHT" panose="020B0A04030202060204" pitchFamily="34" charset="77"/>
              </a:rPr>
              <a:t>Linear Support Vector Machine (SVM) </a:t>
            </a:r>
          </a:p>
          <a:p>
            <a:pPr algn="l"/>
            <a:endParaRPr lang="en-AU" sz="1100" dirty="0">
              <a:solidFill>
                <a:schemeClr val="bg1"/>
              </a:solidFill>
              <a:latin typeface="SF COMPACT LIGHT" panose="020B0A04030202060204" pitchFamily="34" charset="77"/>
            </a:endParaRPr>
          </a:p>
          <a:p>
            <a:pPr algn="l"/>
            <a:r>
              <a:rPr lang="en-AU" sz="1100" dirty="0">
                <a:solidFill>
                  <a:schemeClr val="bg1"/>
                </a:solidFill>
                <a:latin typeface="SF COMPACT LIGHT" panose="020B0A04030202060204" pitchFamily="34" charset="77"/>
              </a:rPr>
              <a:t>A supervised learning algorithm used for classification tasks.</a:t>
            </a:r>
          </a:p>
          <a:p>
            <a:pPr algn="l"/>
            <a:r>
              <a:rPr lang="en-AU" sz="1100" dirty="0">
                <a:solidFill>
                  <a:schemeClr val="bg1"/>
                </a:solidFill>
                <a:latin typeface="SF COMPACT LIGHT" panose="020B0A04030202060204" pitchFamily="34" charset="77"/>
              </a:rPr>
              <a:t>It works by finding the hyperplane that best separates the data into different classes. The hyperplane is chosen to maximize the margin between the classes, which is defined as the distance between the hyperplane and the closest data points from each class. These closest points are called support vectors, and they are the only points that contribute to defining the hyperplane.</a:t>
            </a:r>
          </a:p>
          <a:p>
            <a:pPr algn="l"/>
            <a:endParaRPr lang="en-AU" sz="1100" dirty="0">
              <a:solidFill>
                <a:schemeClr val="bg1"/>
              </a:solidFill>
              <a:latin typeface="SF COMPACT LIGHT" panose="020B0A04030202060204" pitchFamily="34" charset="77"/>
            </a:endParaRPr>
          </a:p>
          <a:p>
            <a:pPr algn="l"/>
            <a:r>
              <a:rPr lang="en-AU" sz="1100" dirty="0">
                <a:solidFill>
                  <a:schemeClr val="bg1"/>
                </a:solidFill>
                <a:latin typeface="SF COMPACT LIGHT" panose="020B0A04030202060204" pitchFamily="34" charset="77"/>
              </a:rPr>
              <a:t>Linear SVMs are similar to other SVMs with a linear kernel, but they are implemented using a different library (</a:t>
            </a:r>
            <a:r>
              <a:rPr lang="en-AU" sz="1100" dirty="0" err="1">
                <a:solidFill>
                  <a:schemeClr val="bg1"/>
                </a:solidFill>
                <a:latin typeface="SF COMPACT LIGHT" panose="020B0A04030202060204" pitchFamily="34" charset="77"/>
              </a:rPr>
              <a:t>liblinear</a:t>
            </a:r>
            <a:r>
              <a:rPr lang="en-AU" sz="1100" dirty="0">
                <a:solidFill>
                  <a:schemeClr val="bg1"/>
                </a:solidFill>
                <a:latin typeface="SF COMPACT LIGHT" panose="020B0A04030202060204" pitchFamily="34" charset="77"/>
              </a:rPr>
              <a:t> instead of </a:t>
            </a:r>
            <a:r>
              <a:rPr lang="en-AU" sz="1100" dirty="0" err="1">
                <a:solidFill>
                  <a:schemeClr val="bg1"/>
                </a:solidFill>
                <a:latin typeface="SF COMPACT LIGHT" panose="020B0A04030202060204" pitchFamily="34" charset="77"/>
              </a:rPr>
              <a:t>libsvm</a:t>
            </a:r>
            <a:r>
              <a:rPr lang="en-AU" sz="1100" dirty="0">
                <a:solidFill>
                  <a:schemeClr val="bg1"/>
                </a:solidFill>
                <a:latin typeface="SF COMPACT LIGHT" panose="020B0A04030202060204" pitchFamily="34" charset="77"/>
              </a:rPr>
              <a:t>) which makes them more flexible in terms of the choice of penalties and loss functions and allows them to scale better to large numbers of samples.</a:t>
            </a:r>
          </a:p>
          <a:p>
            <a:pPr algn="l"/>
            <a:endParaRPr lang="en-AU" sz="1100" dirty="0">
              <a:solidFill>
                <a:schemeClr val="bg1"/>
              </a:solidFill>
              <a:latin typeface="SF COMPACT LIGHT" panose="020B0A04030202060204" pitchFamily="34" charset="77"/>
            </a:endParaRPr>
          </a:p>
        </p:txBody>
      </p:sp>
    </p:spTree>
    <p:extLst>
      <p:ext uri="{BB962C8B-B14F-4D97-AF65-F5344CB8AC3E}">
        <p14:creationId xmlns:p14="http://schemas.microsoft.com/office/powerpoint/2010/main" val="1050539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pic>
        <p:nvPicPr>
          <p:cNvPr id="8" name="Picture 7" descr="A screenshot of a computer&#10;&#10;Description automatically generated with medium confidence">
            <a:extLst>
              <a:ext uri="{FF2B5EF4-FFF2-40B4-BE49-F238E27FC236}">
                <a16:creationId xmlns:a16="http://schemas.microsoft.com/office/drawing/2014/main" id="{BF000C20-8C44-E1DB-DE17-B6C9A45DEA0F}"/>
              </a:ext>
            </a:extLst>
          </p:cNvPr>
          <p:cNvPicPr>
            <a:picLocks noChangeAspect="1"/>
          </p:cNvPicPr>
          <p:nvPr/>
        </p:nvPicPr>
        <p:blipFill>
          <a:blip r:embed="rId3"/>
          <a:stretch>
            <a:fillRect/>
          </a:stretch>
        </p:blipFill>
        <p:spPr>
          <a:xfrm>
            <a:off x="394352" y="1240148"/>
            <a:ext cx="3843107" cy="2765777"/>
          </a:xfrm>
          <a:prstGeom prst="rect">
            <a:avLst/>
          </a:prstGeom>
        </p:spPr>
      </p:pic>
      <p:sp>
        <p:nvSpPr>
          <p:cNvPr id="10" name="TextBox 9">
            <a:extLst>
              <a:ext uri="{FF2B5EF4-FFF2-40B4-BE49-F238E27FC236}">
                <a16:creationId xmlns:a16="http://schemas.microsoft.com/office/drawing/2014/main" id="{248F55A2-1178-7548-EABE-0C6E2AB0B10E}"/>
              </a:ext>
            </a:extLst>
          </p:cNvPr>
          <p:cNvSpPr txBox="1"/>
          <p:nvPr/>
        </p:nvSpPr>
        <p:spPr>
          <a:xfrm>
            <a:off x="5038830" y="2728652"/>
            <a:ext cx="3732637" cy="1277273"/>
          </a:xfrm>
          <a:prstGeom prst="rect">
            <a:avLst/>
          </a:prstGeom>
          <a:noFill/>
        </p:spPr>
        <p:txBody>
          <a:bodyPr wrap="square">
            <a:spAutoFit/>
          </a:bodyPr>
          <a:lstStyle/>
          <a:p>
            <a:r>
              <a:rPr lang="en-AU" sz="700" dirty="0">
                <a:solidFill>
                  <a:srgbClr val="CC7832"/>
                </a:solidFill>
                <a:effectLst/>
                <a:latin typeface="SF COMPACT LIGHT" panose="020B0A04030202060204" pitchFamily="34" charset="77"/>
              </a:rPr>
              <a:t>select </a:t>
            </a:r>
            <a:r>
              <a:rPr lang="en-AU" sz="700" dirty="0">
                <a:solidFill>
                  <a:srgbClr val="FFC66D"/>
                </a:solidFill>
                <a:effectLst/>
                <a:latin typeface="SF COMPACT LIGHT" panose="020B0A04030202060204" pitchFamily="34" charset="77"/>
              </a:rPr>
              <a:t>*</a:t>
            </a:r>
            <a:br>
              <a:rPr lang="en-AU" sz="700" dirty="0">
                <a:solidFill>
                  <a:srgbClr val="FFC66D"/>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from </a:t>
            </a:r>
            <a:r>
              <a:rPr lang="en-AU" sz="700" dirty="0">
                <a:solidFill>
                  <a:srgbClr val="A9B7C6"/>
                </a:solidFill>
                <a:effectLst/>
                <a:latin typeface="SF COMPACT LIGHT" panose="020B0A04030202060204" pitchFamily="34" charset="77"/>
              </a:rPr>
              <a:t>business</a:t>
            </a:r>
            <a:br>
              <a:rPr lang="en-AU" sz="700" dirty="0">
                <a:solidFill>
                  <a:srgbClr val="A9B7C6"/>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where </a:t>
            </a:r>
            <a:r>
              <a:rPr lang="en-AU" sz="700" dirty="0">
                <a:solidFill>
                  <a:srgbClr val="9876AA"/>
                </a:solidFill>
                <a:effectLst/>
                <a:latin typeface="SF COMPACT LIGHT" panose="020B0A04030202060204" pitchFamily="34" charset="77"/>
              </a:rPr>
              <a:t>categories </a:t>
            </a:r>
            <a:r>
              <a:rPr lang="en-AU" sz="700" dirty="0">
                <a:solidFill>
                  <a:srgbClr val="CC7832"/>
                </a:solidFill>
                <a:effectLst/>
                <a:latin typeface="SF COMPACT LIGHT" panose="020B0A04030202060204" pitchFamily="34" charset="77"/>
              </a:rPr>
              <a:t>like </a:t>
            </a:r>
            <a:r>
              <a:rPr lang="en-AU" sz="700" dirty="0">
                <a:solidFill>
                  <a:srgbClr val="6A8759"/>
                </a:solidFill>
                <a:effectLst/>
                <a:latin typeface="SF COMPACT LIGHT" panose="020B0A04030202060204" pitchFamily="34" charset="77"/>
              </a:rPr>
              <a:t>'%Restaurants%'</a:t>
            </a:r>
            <a:br>
              <a:rPr lang="en-AU" sz="700" dirty="0">
                <a:solidFill>
                  <a:srgbClr val="6A8759"/>
                </a:solidFill>
                <a:effectLst/>
                <a:latin typeface="SF COMPACT LIGHT" panose="020B0A04030202060204" pitchFamily="34" charset="77"/>
              </a:rPr>
            </a:br>
            <a:br>
              <a:rPr lang="en-AU" sz="700" dirty="0">
                <a:solidFill>
                  <a:srgbClr val="6A8759"/>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select </a:t>
            </a:r>
            <a:r>
              <a:rPr lang="en-AU" sz="700" dirty="0">
                <a:solidFill>
                  <a:srgbClr val="FFC66D"/>
                </a:solidFill>
                <a:effectLst/>
                <a:latin typeface="SF COMPACT LIGHT" panose="020B0A04030202060204" pitchFamily="34" charset="77"/>
              </a:rPr>
              <a:t>*</a:t>
            </a:r>
            <a:br>
              <a:rPr lang="en-AU" sz="700" dirty="0">
                <a:solidFill>
                  <a:srgbClr val="FFC66D"/>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from </a:t>
            </a:r>
            <a:r>
              <a:rPr lang="en-AU" sz="700" dirty="0">
                <a:solidFill>
                  <a:srgbClr val="A9B7C6"/>
                </a:solidFill>
                <a:effectLst/>
                <a:latin typeface="SF COMPACT LIGHT" panose="020B0A04030202060204" pitchFamily="34" charset="77"/>
              </a:rPr>
              <a:t>yelp_academic_dataset_reviews</a:t>
            </a:r>
            <a:br>
              <a:rPr lang="en-AU" sz="700" dirty="0">
                <a:solidFill>
                  <a:srgbClr val="A9B7C6"/>
                </a:solidFill>
                <a:effectLst/>
                <a:latin typeface="SF COMPACT LIGHT" panose="020B0A04030202060204" pitchFamily="34" charset="77"/>
              </a:rPr>
            </a:br>
            <a:r>
              <a:rPr lang="en-AU" sz="700" dirty="0">
                <a:solidFill>
                  <a:srgbClr val="A9B7C6"/>
                </a:solidFill>
                <a:effectLst/>
                <a:latin typeface="SF COMPACT LIGHT" panose="020B0A04030202060204" pitchFamily="34" charset="77"/>
              </a:rPr>
              <a:t>         </a:t>
            </a:r>
            <a:r>
              <a:rPr lang="en-AU" sz="700" dirty="0">
                <a:solidFill>
                  <a:srgbClr val="CC7832"/>
                </a:solidFill>
                <a:effectLst/>
                <a:latin typeface="SF COMPACT LIGHT" panose="020B0A04030202060204" pitchFamily="34" charset="77"/>
              </a:rPr>
              <a:t>join </a:t>
            </a:r>
            <a:r>
              <a:rPr lang="en-AU" sz="700" dirty="0">
                <a:solidFill>
                  <a:srgbClr val="A9B7C6"/>
                </a:solidFill>
                <a:effectLst/>
                <a:latin typeface="SF COMPACT LIGHT" panose="020B0A04030202060204" pitchFamily="34" charset="77"/>
              </a:rPr>
              <a:t>restaurants r </a:t>
            </a:r>
            <a:r>
              <a:rPr lang="en-AU" sz="700" dirty="0">
                <a:solidFill>
                  <a:srgbClr val="CC7832"/>
                </a:solidFill>
                <a:effectLst/>
                <a:latin typeface="SF COMPACT LIGHT" panose="020B0A04030202060204" pitchFamily="34" charset="77"/>
              </a:rPr>
              <a:t>on </a:t>
            </a:r>
            <a:r>
              <a:rPr lang="en-AU" sz="700" dirty="0">
                <a:solidFill>
                  <a:srgbClr val="A9B7C6"/>
                </a:solidFill>
                <a:effectLst/>
                <a:latin typeface="SF COMPACT LIGHT" panose="020B0A04030202060204" pitchFamily="34" charset="77"/>
              </a:rPr>
              <a:t>yelp_academic_dataset_reviews.</a:t>
            </a:r>
            <a:r>
              <a:rPr lang="en-AU" sz="700" dirty="0">
                <a:solidFill>
                  <a:srgbClr val="9876AA"/>
                </a:solidFill>
                <a:effectLst/>
                <a:latin typeface="SF COMPACT LIGHT" panose="020B0A04030202060204" pitchFamily="34" charset="77"/>
              </a:rPr>
              <a:t>business_id </a:t>
            </a:r>
            <a:r>
              <a:rPr lang="en-AU" sz="700" dirty="0">
                <a:solidFill>
                  <a:srgbClr val="A9B7C6"/>
                </a:solidFill>
                <a:effectLst/>
                <a:latin typeface="SF COMPACT LIGHT" panose="020B0A04030202060204" pitchFamily="34" charset="77"/>
              </a:rPr>
              <a:t>= r.</a:t>
            </a:r>
            <a:r>
              <a:rPr lang="en-AU" sz="700" dirty="0">
                <a:solidFill>
                  <a:srgbClr val="9876AA"/>
                </a:solidFill>
                <a:effectLst/>
                <a:latin typeface="SF COMPACT LIGHT" panose="020B0A04030202060204" pitchFamily="34" charset="77"/>
              </a:rPr>
              <a:t>business_id</a:t>
            </a:r>
            <a:br>
              <a:rPr lang="en-AU" sz="700" dirty="0">
                <a:solidFill>
                  <a:srgbClr val="9876AA"/>
                </a:solidFill>
                <a:effectLst/>
                <a:latin typeface="SF COMPACT LIGHT" panose="020B0A04030202060204" pitchFamily="34" charset="77"/>
              </a:rPr>
            </a:br>
            <a:br>
              <a:rPr lang="en-AU" sz="700" dirty="0">
                <a:solidFill>
                  <a:srgbClr val="9876AA"/>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select </a:t>
            </a:r>
            <a:r>
              <a:rPr lang="en-AU" sz="700" dirty="0">
                <a:solidFill>
                  <a:srgbClr val="FFC66D"/>
                </a:solidFill>
                <a:effectLst/>
                <a:latin typeface="SF COMPACT LIGHT" panose="020B0A04030202060204" pitchFamily="34" charset="77"/>
              </a:rPr>
              <a:t>*</a:t>
            </a:r>
            <a:br>
              <a:rPr lang="en-AU" sz="700" dirty="0">
                <a:solidFill>
                  <a:srgbClr val="FFC66D"/>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from </a:t>
            </a:r>
            <a:r>
              <a:rPr lang="en-AU" sz="700" dirty="0" err="1">
                <a:solidFill>
                  <a:srgbClr val="A9B7C6"/>
                </a:solidFill>
                <a:latin typeface="SF COMPACT LIGHT" panose="020B0A04030202060204" pitchFamily="34" charset="77"/>
              </a:rPr>
              <a:t>estaurant_reviewsr</a:t>
            </a:r>
            <a:br>
              <a:rPr lang="en-AU" sz="700" dirty="0">
                <a:solidFill>
                  <a:srgbClr val="A9B7C6"/>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where </a:t>
            </a:r>
            <a:r>
              <a:rPr lang="en-AU" sz="700" dirty="0">
                <a:solidFill>
                  <a:srgbClr val="9876AA"/>
                </a:solidFill>
                <a:effectLst/>
                <a:latin typeface="SF COMPACT LIGHT" panose="020B0A04030202060204" pitchFamily="34" charset="77"/>
              </a:rPr>
              <a:t>useful </a:t>
            </a:r>
            <a:r>
              <a:rPr lang="en-AU" sz="700" dirty="0">
                <a:solidFill>
                  <a:srgbClr val="A9B7C6"/>
                </a:solidFill>
                <a:effectLst/>
                <a:latin typeface="SF COMPACT LIGHT" panose="020B0A04030202060204" pitchFamily="34" charset="77"/>
              </a:rPr>
              <a:t>&gt; </a:t>
            </a:r>
            <a:r>
              <a:rPr lang="en-AU" sz="700" dirty="0">
                <a:solidFill>
                  <a:srgbClr val="6897BB"/>
                </a:solidFill>
                <a:effectLst/>
                <a:latin typeface="SF COMPACT LIGHT" panose="020B0A04030202060204" pitchFamily="34" charset="77"/>
              </a:rPr>
              <a:t>1</a:t>
            </a:r>
            <a:endParaRPr lang="en-AU" sz="700" dirty="0">
              <a:solidFill>
                <a:srgbClr val="A9B7C6"/>
              </a:solidFill>
              <a:effectLst/>
              <a:latin typeface="SF COMPACT LIGHT" panose="020B0A04030202060204" pitchFamily="34" charset="77"/>
            </a:endParaRPr>
          </a:p>
        </p:txBody>
      </p:sp>
      <p:cxnSp>
        <p:nvCxnSpPr>
          <p:cNvPr id="12" name="Straight Arrow Connector 11">
            <a:extLst>
              <a:ext uri="{FF2B5EF4-FFF2-40B4-BE49-F238E27FC236}">
                <a16:creationId xmlns:a16="http://schemas.microsoft.com/office/drawing/2014/main" id="{97575B8E-CA16-EBF0-87B0-9C704DBA8E8F}"/>
              </a:ext>
            </a:extLst>
          </p:cNvPr>
          <p:cNvCxnSpPr>
            <a:cxnSpLocks/>
          </p:cNvCxnSpPr>
          <p:nvPr/>
        </p:nvCxnSpPr>
        <p:spPr>
          <a:xfrm>
            <a:off x="4237459" y="2623036"/>
            <a:ext cx="46807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5989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sp>
        <p:nvSpPr>
          <p:cNvPr id="2" name="TextBox 1">
            <a:extLst>
              <a:ext uri="{FF2B5EF4-FFF2-40B4-BE49-F238E27FC236}">
                <a16:creationId xmlns:a16="http://schemas.microsoft.com/office/drawing/2014/main" id="{881D1BCC-326F-63DC-8A8C-23C684C3EA32}"/>
              </a:ext>
            </a:extLst>
          </p:cNvPr>
          <p:cNvSpPr txBox="1"/>
          <p:nvPr/>
        </p:nvSpPr>
        <p:spPr>
          <a:xfrm>
            <a:off x="1298222" y="1219200"/>
            <a:ext cx="184731" cy="369332"/>
          </a:xfrm>
          <a:prstGeom prst="rect">
            <a:avLst/>
          </a:prstGeom>
          <a:noFill/>
        </p:spPr>
        <p:txBody>
          <a:bodyPr wrap="none" rtlCol="0">
            <a:spAutoFit/>
          </a:bodyPr>
          <a:lstStyle/>
          <a:p>
            <a:endParaRPr lang="en-US" dirty="0"/>
          </a:p>
        </p:txBody>
      </p:sp>
      <p:pic>
        <p:nvPicPr>
          <p:cNvPr id="5" name="Picture 4" descr="A screenshot of a computer program&#10;&#10;Description automatically generated with medium confidence">
            <a:extLst>
              <a:ext uri="{FF2B5EF4-FFF2-40B4-BE49-F238E27FC236}">
                <a16:creationId xmlns:a16="http://schemas.microsoft.com/office/drawing/2014/main" id="{D0E3FF9E-7E00-5A42-DBB8-7D1C84A70B0F}"/>
              </a:ext>
            </a:extLst>
          </p:cNvPr>
          <p:cNvPicPr>
            <a:picLocks noChangeAspect="1"/>
          </p:cNvPicPr>
          <p:nvPr/>
        </p:nvPicPr>
        <p:blipFill>
          <a:blip r:embed="rId3"/>
          <a:stretch>
            <a:fillRect/>
          </a:stretch>
        </p:blipFill>
        <p:spPr>
          <a:xfrm>
            <a:off x="419159" y="1219200"/>
            <a:ext cx="4633205" cy="4950178"/>
          </a:xfrm>
          <a:prstGeom prst="rect">
            <a:avLst/>
          </a:prstGeom>
        </p:spPr>
      </p:pic>
      <p:pic>
        <p:nvPicPr>
          <p:cNvPr id="7" name="Picture 6" descr="A screenshot of a computer&#10;&#10;Description automatically generated with medium confidence">
            <a:extLst>
              <a:ext uri="{FF2B5EF4-FFF2-40B4-BE49-F238E27FC236}">
                <a16:creationId xmlns:a16="http://schemas.microsoft.com/office/drawing/2014/main" id="{9D39EB81-8FB9-50D3-879E-8DBB64B7A11D}"/>
              </a:ext>
            </a:extLst>
          </p:cNvPr>
          <p:cNvPicPr>
            <a:picLocks noChangeAspect="1"/>
          </p:cNvPicPr>
          <p:nvPr/>
        </p:nvPicPr>
        <p:blipFill>
          <a:blip r:embed="rId4"/>
          <a:stretch>
            <a:fillRect/>
          </a:stretch>
        </p:blipFill>
        <p:spPr>
          <a:xfrm>
            <a:off x="7440084" y="2099733"/>
            <a:ext cx="3960224" cy="3369733"/>
          </a:xfrm>
          <a:prstGeom prst="rect">
            <a:avLst/>
          </a:prstGeom>
        </p:spPr>
      </p:pic>
      <p:sp>
        <p:nvSpPr>
          <p:cNvPr id="9" name="TextBox 8">
            <a:extLst>
              <a:ext uri="{FF2B5EF4-FFF2-40B4-BE49-F238E27FC236}">
                <a16:creationId xmlns:a16="http://schemas.microsoft.com/office/drawing/2014/main" id="{7A12DE38-D75A-EA8F-AFAE-4A97A7466AEE}"/>
              </a:ext>
            </a:extLst>
          </p:cNvPr>
          <p:cNvSpPr txBox="1"/>
          <p:nvPr/>
        </p:nvSpPr>
        <p:spPr>
          <a:xfrm>
            <a:off x="3589283" y="539519"/>
            <a:ext cx="5013434" cy="523220"/>
          </a:xfrm>
          <a:prstGeom prst="rect">
            <a:avLst/>
          </a:prstGeom>
          <a:noFill/>
        </p:spPr>
        <p:txBody>
          <a:bodyPr wrap="square" rtlCol="0">
            <a:spAutoFit/>
          </a:bodyPr>
          <a:lstStyle/>
          <a:p>
            <a:pPr algn="ctr"/>
            <a:r>
              <a:rPr lang="en-US" sz="2800" dirty="0">
                <a:solidFill>
                  <a:schemeClr val="bg1"/>
                </a:solidFill>
              </a:rPr>
              <a:t>Linear Regression</a:t>
            </a:r>
          </a:p>
        </p:txBody>
      </p:sp>
    </p:spTree>
    <p:extLst>
      <p:ext uri="{BB962C8B-B14F-4D97-AF65-F5344CB8AC3E}">
        <p14:creationId xmlns:p14="http://schemas.microsoft.com/office/powerpoint/2010/main" val="3317474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sp>
        <p:nvSpPr>
          <p:cNvPr id="2" name="TextBox 1">
            <a:extLst>
              <a:ext uri="{FF2B5EF4-FFF2-40B4-BE49-F238E27FC236}">
                <a16:creationId xmlns:a16="http://schemas.microsoft.com/office/drawing/2014/main" id="{881D1BCC-326F-63DC-8A8C-23C684C3EA32}"/>
              </a:ext>
            </a:extLst>
          </p:cNvPr>
          <p:cNvSpPr txBox="1"/>
          <p:nvPr/>
        </p:nvSpPr>
        <p:spPr>
          <a:xfrm>
            <a:off x="1298222" y="1219200"/>
            <a:ext cx="184731" cy="369332"/>
          </a:xfrm>
          <a:prstGeom prst="rect">
            <a:avLst/>
          </a:prstGeom>
          <a:noFill/>
        </p:spPr>
        <p:txBody>
          <a:bodyPr wrap="none" rtlCol="0">
            <a:spAutoFit/>
          </a:bodyPr>
          <a:lstStyle/>
          <a:p>
            <a:endParaRPr lang="en-US" dirty="0"/>
          </a:p>
        </p:txBody>
      </p:sp>
      <p:pic>
        <p:nvPicPr>
          <p:cNvPr id="6" name="Picture 5" descr="A screenshot of a computer&#10;&#10;Description automatically generated with medium confidence">
            <a:extLst>
              <a:ext uri="{FF2B5EF4-FFF2-40B4-BE49-F238E27FC236}">
                <a16:creationId xmlns:a16="http://schemas.microsoft.com/office/drawing/2014/main" id="{2724B611-222F-4FDA-2F96-145795072B77}"/>
              </a:ext>
            </a:extLst>
          </p:cNvPr>
          <p:cNvPicPr>
            <a:picLocks noChangeAspect="1"/>
          </p:cNvPicPr>
          <p:nvPr/>
        </p:nvPicPr>
        <p:blipFill>
          <a:blip r:embed="rId3"/>
          <a:stretch>
            <a:fillRect/>
          </a:stretch>
        </p:blipFill>
        <p:spPr>
          <a:xfrm>
            <a:off x="8114595" y="2415823"/>
            <a:ext cx="2980765" cy="2758722"/>
          </a:xfrm>
          <a:prstGeom prst="rect">
            <a:avLst/>
          </a:prstGeom>
        </p:spPr>
      </p:pic>
      <p:pic>
        <p:nvPicPr>
          <p:cNvPr id="9" name="Picture 8" descr="A screen shot of a computer program&#10;&#10;Description automatically generated with low confidence">
            <a:extLst>
              <a:ext uri="{FF2B5EF4-FFF2-40B4-BE49-F238E27FC236}">
                <a16:creationId xmlns:a16="http://schemas.microsoft.com/office/drawing/2014/main" id="{F3FC437F-F915-A286-039B-E55131EBCC45}"/>
              </a:ext>
            </a:extLst>
          </p:cNvPr>
          <p:cNvPicPr>
            <a:picLocks noChangeAspect="1"/>
          </p:cNvPicPr>
          <p:nvPr/>
        </p:nvPicPr>
        <p:blipFill>
          <a:blip r:embed="rId4"/>
          <a:stretch>
            <a:fillRect/>
          </a:stretch>
        </p:blipFill>
        <p:spPr>
          <a:xfrm>
            <a:off x="359833" y="1588532"/>
            <a:ext cx="6028266" cy="4018844"/>
          </a:xfrm>
          <a:prstGeom prst="rect">
            <a:avLst/>
          </a:prstGeom>
        </p:spPr>
      </p:pic>
      <p:sp>
        <p:nvSpPr>
          <p:cNvPr id="10" name="TextBox 9">
            <a:extLst>
              <a:ext uri="{FF2B5EF4-FFF2-40B4-BE49-F238E27FC236}">
                <a16:creationId xmlns:a16="http://schemas.microsoft.com/office/drawing/2014/main" id="{CFBCF4FA-AF5B-6F9C-C544-214C54AB2AB5}"/>
              </a:ext>
            </a:extLst>
          </p:cNvPr>
          <p:cNvSpPr txBox="1"/>
          <p:nvPr/>
        </p:nvSpPr>
        <p:spPr>
          <a:xfrm>
            <a:off x="3589283" y="539519"/>
            <a:ext cx="5013434" cy="523220"/>
          </a:xfrm>
          <a:prstGeom prst="rect">
            <a:avLst/>
          </a:prstGeom>
          <a:noFill/>
        </p:spPr>
        <p:txBody>
          <a:bodyPr wrap="square" rtlCol="0">
            <a:spAutoFit/>
          </a:bodyPr>
          <a:lstStyle/>
          <a:p>
            <a:pPr algn="ctr"/>
            <a:r>
              <a:rPr lang="en-US" sz="2800" dirty="0">
                <a:solidFill>
                  <a:schemeClr val="bg1"/>
                </a:solidFill>
              </a:rPr>
              <a:t>Linear Support Vector</a:t>
            </a:r>
          </a:p>
        </p:txBody>
      </p:sp>
    </p:spTree>
    <p:extLst>
      <p:ext uri="{BB962C8B-B14F-4D97-AF65-F5344CB8AC3E}">
        <p14:creationId xmlns:p14="http://schemas.microsoft.com/office/powerpoint/2010/main" val="25349579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sp>
        <p:nvSpPr>
          <p:cNvPr id="2" name="TextBox 1">
            <a:extLst>
              <a:ext uri="{FF2B5EF4-FFF2-40B4-BE49-F238E27FC236}">
                <a16:creationId xmlns:a16="http://schemas.microsoft.com/office/drawing/2014/main" id="{881D1BCC-326F-63DC-8A8C-23C684C3EA32}"/>
              </a:ext>
            </a:extLst>
          </p:cNvPr>
          <p:cNvSpPr txBox="1"/>
          <p:nvPr/>
        </p:nvSpPr>
        <p:spPr>
          <a:xfrm>
            <a:off x="1298222" y="1219200"/>
            <a:ext cx="184731" cy="369332"/>
          </a:xfrm>
          <a:prstGeom prst="rect">
            <a:avLst/>
          </a:prstGeom>
          <a:noFill/>
        </p:spPr>
        <p:txBody>
          <a:bodyPr wrap="none" rtlCol="0">
            <a:spAutoFit/>
          </a:bodyPr>
          <a:lstStyle/>
          <a:p>
            <a:endParaRPr lang="en-US" dirty="0"/>
          </a:p>
        </p:txBody>
      </p:sp>
      <p:pic>
        <p:nvPicPr>
          <p:cNvPr id="11" name="Picture 10" descr="A picture containing text, screenshot, font&#10;&#10;Description automatically generated">
            <a:extLst>
              <a:ext uri="{FF2B5EF4-FFF2-40B4-BE49-F238E27FC236}">
                <a16:creationId xmlns:a16="http://schemas.microsoft.com/office/drawing/2014/main" id="{94A12470-6A6D-EBB4-B767-F0F8FC291B23}"/>
              </a:ext>
            </a:extLst>
          </p:cNvPr>
          <p:cNvPicPr>
            <a:picLocks noChangeAspect="1"/>
          </p:cNvPicPr>
          <p:nvPr/>
        </p:nvPicPr>
        <p:blipFill>
          <a:blip r:embed="rId3"/>
          <a:stretch>
            <a:fillRect/>
          </a:stretch>
        </p:blipFill>
        <p:spPr>
          <a:xfrm>
            <a:off x="241376" y="1421743"/>
            <a:ext cx="6242910" cy="4014514"/>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D2B0A8FD-5321-3C7F-7B12-E1383229C688}"/>
              </a:ext>
            </a:extLst>
          </p:cNvPr>
          <p:cNvPicPr>
            <a:picLocks noChangeAspect="1"/>
          </p:cNvPicPr>
          <p:nvPr/>
        </p:nvPicPr>
        <p:blipFill>
          <a:blip r:embed="rId4"/>
          <a:stretch>
            <a:fillRect/>
          </a:stretch>
        </p:blipFill>
        <p:spPr>
          <a:xfrm>
            <a:off x="8300545" y="2694042"/>
            <a:ext cx="2971551" cy="2384316"/>
          </a:xfrm>
          <a:prstGeom prst="rect">
            <a:avLst/>
          </a:prstGeom>
        </p:spPr>
      </p:pic>
      <p:sp>
        <p:nvSpPr>
          <p:cNvPr id="14" name="TextBox 13">
            <a:extLst>
              <a:ext uri="{FF2B5EF4-FFF2-40B4-BE49-F238E27FC236}">
                <a16:creationId xmlns:a16="http://schemas.microsoft.com/office/drawing/2014/main" id="{CBE1C234-947A-B98C-608F-A6E8B1A0D85A}"/>
              </a:ext>
            </a:extLst>
          </p:cNvPr>
          <p:cNvSpPr txBox="1"/>
          <p:nvPr/>
        </p:nvSpPr>
        <p:spPr>
          <a:xfrm>
            <a:off x="3589283" y="539519"/>
            <a:ext cx="5013434" cy="523220"/>
          </a:xfrm>
          <a:prstGeom prst="rect">
            <a:avLst/>
          </a:prstGeom>
          <a:noFill/>
        </p:spPr>
        <p:txBody>
          <a:bodyPr wrap="square" rtlCol="0">
            <a:spAutoFit/>
          </a:bodyPr>
          <a:lstStyle/>
          <a:p>
            <a:pPr algn="ctr"/>
            <a:r>
              <a:rPr lang="en-US" sz="2800" dirty="0">
                <a:solidFill>
                  <a:schemeClr val="bg1"/>
                </a:solidFill>
              </a:rPr>
              <a:t>Random Forrest</a:t>
            </a:r>
          </a:p>
        </p:txBody>
      </p:sp>
    </p:spTree>
    <p:extLst>
      <p:ext uri="{BB962C8B-B14F-4D97-AF65-F5344CB8AC3E}">
        <p14:creationId xmlns:p14="http://schemas.microsoft.com/office/powerpoint/2010/main" val="3083221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7E76BE7-8DB0-E6C3-7FA5-60AAC1FD2938}"/>
              </a:ext>
            </a:extLst>
          </p:cNvPr>
          <p:cNvSpPr txBox="1"/>
          <p:nvPr/>
        </p:nvSpPr>
        <p:spPr>
          <a:xfrm>
            <a:off x="407773" y="-2249477"/>
            <a:ext cx="11096368" cy="9048631"/>
          </a:xfrm>
          <a:prstGeom prst="rect">
            <a:avLst/>
          </a:prstGeom>
          <a:noFill/>
        </p:spPr>
        <p:txBody>
          <a:bodyPr wrap="square">
            <a:spAutoFit/>
          </a:bodyPr>
          <a:lstStyle/>
          <a:p>
            <a:pPr algn="ctr"/>
            <a:r>
              <a:rPr lang="en-US" sz="2400" dirty="0">
                <a:solidFill>
                  <a:schemeClr val="bg1"/>
                </a:solidFill>
                <a:latin typeface="SF Compact Display Ultralight" panose="020B0304030202060204" pitchFamily="34" charset="77"/>
              </a:rPr>
              <a:t>special thanks go to the following people</a:t>
            </a:r>
          </a:p>
          <a:p>
            <a:pPr algn="ctr"/>
            <a:endParaRPr lang="en-US" sz="1800" dirty="0">
              <a:solidFill>
                <a:schemeClr val="bg1"/>
              </a:solidFill>
              <a:latin typeface="SF Compact Display Ultralight" panose="020B0304030202060204" pitchFamily="34" charset="77"/>
            </a:endParaRPr>
          </a:p>
          <a:p>
            <a:pPr algn="ctr"/>
            <a:r>
              <a:rPr lang="en-US" i="1" dirty="0">
                <a:solidFill>
                  <a:schemeClr val="bg1"/>
                </a:solidFill>
                <a:latin typeface="SF COMPACT DISPLAY ULTRALIGHT" panose="020B0304030202060204" pitchFamily="34" charset="77"/>
              </a:rPr>
              <a:t>for teaching us the impossible</a:t>
            </a:r>
          </a:p>
          <a:p>
            <a:pPr algn="ctr"/>
            <a:r>
              <a:rPr lang="en-US" sz="1800" dirty="0">
                <a:solidFill>
                  <a:schemeClr val="bg1"/>
                </a:solidFill>
                <a:latin typeface="SF Compact Display Ultralight" panose="020B0304030202060204" pitchFamily="34" charset="77"/>
              </a:rPr>
              <a:t>Van</a:t>
            </a:r>
          </a:p>
          <a:p>
            <a:pPr algn="ctr"/>
            <a:r>
              <a:rPr lang="en-US" sz="1800" dirty="0">
                <a:solidFill>
                  <a:schemeClr val="bg1"/>
                </a:solidFill>
                <a:latin typeface="SF Compact Display Ultralight" panose="020B0304030202060204" pitchFamily="34" charset="77"/>
              </a:rPr>
              <a:t>Shamal</a:t>
            </a:r>
          </a:p>
          <a:p>
            <a:pPr algn="ctr"/>
            <a:r>
              <a:rPr lang="en-US" sz="1800" dirty="0">
                <a:solidFill>
                  <a:schemeClr val="bg1"/>
                </a:solidFill>
                <a:latin typeface="SF Compact Display Ultralight" panose="020B0304030202060204" pitchFamily="34" charset="77"/>
              </a:rPr>
              <a:t>Roy</a:t>
            </a:r>
          </a:p>
          <a:p>
            <a:pPr algn="ctr"/>
            <a:r>
              <a:rPr lang="en-US" sz="1800" dirty="0" err="1">
                <a:solidFill>
                  <a:schemeClr val="bg1"/>
                </a:solidFill>
                <a:latin typeface="SF Compact Display Ultralight" panose="020B0304030202060204" pitchFamily="34" charset="77"/>
              </a:rPr>
              <a:t>Ramida</a:t>
            </a:r>
            <a:endParaRPr lang="en-US" sz="1800" dirty="0">
              <a:solidFill>
                <a:schemeClr val="bg1"/>
              </a:solidFill>
              <a:latin typeface="SF Compact Display Ultralight" panose="020B0304030202060204" pitchFamily="34" charset="77"/>
            </a:endParaRPr>
          </a:p>
          <a:p>
            <a:pPr algn="ctr"/>
            <a:r>
              <a:rPr lang="en-US" sz="1800" dirty="0">
                <a:solidFill>
                  <a:schemeClr val="bg1"/>
                </a:solidFill>
                <a:latin typeface="SF Compact Display Ultralight" panose="020B0304030202060204" pitchFamily="34" charset="77"/>
              </a:rPr>
              <a:t>Josh</a:t>
            </a:r>
          </a:p>
          <a:p>
            <a:pPr algn="ctr"/>
            <a:endParaRPr lang="en-US" sz="1800" dirty="0">
              <a:solidFill>
                <a:schemeClr val="bg1"/>
              </a:solidFill>
              <a:latin typeface="SF Compact Display Ultralight" panose="020B0304030202060204" pitchFamily="34" charset="77"/>
            </a:endParaRPr>
          </a:p>
          <a:p>
            <a:pPr algn="ctr"/>
            <a:r>
              <a:rPr lang="en-US" i="1" dirty="0">
                <a:solidFill>
                  <a:schemeClr val="bg1"/>
                </a:solidFill>
                <a:latin typeface="SF COMPACT DISPLAY ULTRALIGHT" panose="020B0304030202060204" pitchFamily="34" charset="77"/>
              </a:rPr>
              <a:t>for all your support</a:t>
            </a:r>
          </a:p>
          <a:p>
            <a:pPr algn="ctr"/>
            <a:r>
              <a:rPr lang="en-US" sz="1800" dirty="0">
                <a:solidFill>
                  <a:schemeClr val="bg1"/>
                </a:solidFill>
                <a:latin typeface="SF Compact Display Ultralight" panose="020B0304030202060204" pitchFamily="34" charset="77"/>
              </a:rPr>
              <a:t>Rachel</a:t>
            </a:r>
          </a:p>
          <a:p>
            <a:pPr algn="ctr"/>
            <a:r>
              <a:rPr lang="en-US" sz="1800" dirty="0" err="1">
                <a:solidFill>
                  <a:schemeClr val="bg1"/>
                </a:solidFill>
                <a:latin typeface="SF Compact Display Ultralight" panose="020B0304030202060204" pitchFamily="34" charset="77"/>
              </a:rPr>
              <a:t>Appoline</a:t>
            </a:r>
            <a:endParaRPr lang="en-US" sz="1800" dirty="0">
              <a:solidFill>
                <a:schemeClr val="bg1"/>
              </a:solidFill>
              <a:latin typeface="SF Compact Display Ultralight" panose="020B0304030202060204" pitchFamily="34" charset="77"/>
            </a:endParaRPr>
          </a:p>
          <a:p>
            <a:pPr algn="ctr"/>
            <a:r>
              <a:rPr lang="en-US" sz="1800" dirty="0">
                <a:solidFill>
                  <a:schemeClr val="bg1"/>
                </a:solidFill>
                <a:latin typeface="SF Compact Display Ultralight" panose="020B0304030202060204" pitchFamily="34" charset="77"/>
              </a:rPr>
              <a:t>Amanda</a:t>
            </a:r>
          </a:p>
          <a:p>
            <a:pPr algn="ctr"/>
            <a:endParaRPr lang="en-US" sz="1800" dirty="0">
              <a:solidFill>
                <a:schemeClr val="bg1"/>
              </a:solidFill>
              <a:latin typeface="SF Compact Display Ultralight" panose="020B0304030202060204" pitchFamily="34" charset="77"/>
            </a:endParaRPr>
          </a:p>
          <a:p>
            <a:pPr algn="ctr"/>
            <a:r>
              <a:rPr lang="en-US" i="1" dirty="0">
                <a:solidFill>
                  <a:schemeClr val="bg1"/>
                </a:solidFill>
                <a:latin typeface="SF COMPACT DISPLAY ULTRALIGHT" panose="020B0304030202060204" pitchFamily="34" charset="77"/>
              </a:rPr>
              <a:t>for joining us during this  journey</a:t>
            </a:r>
          </a:p>
          <a:p>
            <a:pPr algn="ctr"/>
            <a:endParaRPr lang="en-US" sz="1800" dirty="0">
              <a:solidFill>
                <a:schemeClr val="bg1"/>
              </a:solidFill>
              <a:latin typeface="SF Compact Display Ultralight" panose="020B0304030202060204" pitchFamily="34" charset="77"/>
            </a:endParaRPr>
          </a:p>
          <a:p>
            <a:pPr lvl="2"/>
            <a:r>
              <a:rPr lang="en-US" dirty="0">
                <a:solidFill>
                  <a:schemeClr val="bg1"/>
                </a:solidFill>
                <a:latin typeface="SF Compact Display Ultralight" panose="020B0304030202060204" pitchFamily="34" charset="77"/>
              </a:rPr>
              <a:t>		Laszlo		Dom		Minh		Eloise</a:t>
            </a:r>
          </a:p>
          <a:p>
            <a:pPr lvl="2"/>
            <a:r>
              <a:rPr lang="en-US" dirty="0">
                <a:solidFill>
                  <a:schemeClr val="bg1"/>
                </a:solidFill>
                <a:latin typeface="SF Compact Display Ultralight" panose="020B0304030202060204" pitchFamily="34" charset="77"/>
              </a:rPr>
              <a:t>		Johnny		</a:t>
            </a:r>
            <a:r>
              <a:rPr lang="en-US" dirty="0" err="1">
                <a:solidFill>
                  <a:schemeClr val="bg1"/>
                </a:solidFill>
                <a:latin typeface="SF Compact Display Ultralight" panose="020B0304030202060204" pitchFamily="34" charset="77"/>
              </a:rPr>
              <a:t>Asal</a:t>
            </a:r>
            <a:r>
              <a:rPr lang="en-US" dirty="0">
                <a:solidFill>
                  <a:schemeClr val="bg1"/>
                </a:solidFill>
                <a:latin typeface="SF Compact Display Ultralight" panose="020B0304030202060204" pitchFamily="34" charset="77"/>
              </a:rPr>
              <a:t>		</a:t>
            </a:r>
            <a:r>
              <a:rPr lang="en-US" dirty="0" err="1">
                <a:solidFill>
                  <a:schemeClr val="bg1"/>
                </a:solidFill>
                <a:latin typeface="SF Compact Display Ultralight" panose="020B0304030202060204" pitchFamily="34" charset="77"/>
              </a:rPr>
              <a:t>Khin</a:t>
            </a:r>
            <a:r>
              <a:rPr lang="en-US" dirty="0">
                <a:solidFill>
                  <a:schemeClr val="bg1"/>
                </a:solidFill>
                <a:latin typeface="SF Compact Display Ultralight" panose="020B0304030202060204" pitchFamily="34" charset="77"/>
              </a:rPr>
              <a:t>		Ina</a:t>
            </a:r>
          </a:p>
          <a:p>
            <a:pPr lvl="2"/>
            <a:r>
              <a:rPr lang="en-US" dirty="0">
                <a:solidFill>
                  <a:schemeClr val="bg1"/>
                </a:solidFill>
                <a:latin typeface="SF Compact Display Ultralight" panose="020B0304030202060204" pitchFamily="34" charset="77"/>
              </a:rPr>
              <a:t>		</a:t>
            </a:r>
            <a:r>
              <a:rPr lang="en-US" dirty="0" err="1">
                <a:solidFill>
                  <a:schemeClr val="bg1"/>
                </a:solidFill>
                <a:latin typeface="SF Compact Display Ultralight" panose="020B0304030202060204" pitchFamily="34" charset="77"/>
              </a:rPr>
              <a:t>Zakia</a:t>
            </a:r>
            <a:r>
              <a:rPr lang="en-US" dirty="0">
                <a:solidFill>
                  <a:schemeClr val="bg1"/>
                </a:solidFill>
                <a:latin typeface="SF Compact Display Ultralight" panose="020B0304030202060204" pitchFamily="34" charset="77"/>
              </a:rPr>
              <a:t>		</a:t>
            </a:r>
            <a:r>
              <a:rPr lang="en-US" dirty="0" err="1">
                <a:solidFill>
                  <a:schemeClr val="bg1"/>
                </a:solidFill>
                <a:latin typeface="SF Compact Display Ultralight" panose="020B0304030202060204" pitchFamily="34" charset="77"/>
              </a:rPr>
              <a:t>Anush</a:t>
            </a:r>
            <a:r>
              <a:rPr lang="en-US" dirty="0">
                <a:solidFill>
                  <a:schemeClr val="bg1"/>
                </a:solidFill>
                <a:latin typeface="SF Compact Display Ultralight" panose="020B0304030202060204" pitchFamily="34" charset="77"/>
              </a:rPr>
              <a:t>		Mark		Gavin</a:t>
            </a:r>
          </a:p>
          <a:p>
            <a:pPr lvl="2"/>
            <a:r>
              <a:rPr lang="en-US" dirty="0">
                <a:solidFill>
                  <a:schemeClr val="bg1"/>
                </a:solidFill>
                <a:latin typeface="SF Compact Display Ultralight" panose="020B0304030202060204" pitchFamily="34" charset="77"/>
              </a:rPr>
              <a:t>		</a:t>
            </a:r>
            <a:r>
              <a:rPr lang="en-US" dirty="0" err="1">
                <a:solidFill>
                  <a:schemeClr val="bg1"/>
                </a:solidFill>
                <a:latin typeface="SF Compact Display Ultralight" panose="020B0304030202060204" pitchFamily="34" charset="77"/>
              </a:rPr>
              <a:t>Thelge</a:t>
            </a:r>
            <a:r>
              <a:rPr lang="en-US" dirty="0">
                <a:solidFill>
                  <a:schemeClr val="bg1"/>
                </a:solidFill>
                <a:latin typeface="SF Compact Display Ultralight" panose="020B0304030202060204" pitchFamily="34" charset="77"/>
              </a:rPr>
              <a:t>		Yaqoob		Timo		Ray</a:t>
            </a:r>
          </a:p>
          <a:p>
            <a:pPr lvl="2"/>
            <a:r>
              <a:rPr lang="en-US" dirty="0">
                <a:solidFill>
                  <a:schemeClr val="bg1"/>
                </a:solidFill>
                <a:latin typeface="SF Compact Display Ultralight" panose="020B0304030202060204" pitchFamily="34" charset="77"/>
              </a:rPr>
              <a:t>		Ang		Deon		Josh		Usama</a:t>
            </a:r>
          </a:p>
          <a:p>
            <a:pPr lvl="2"/>
            <a:r>
              <a:rPr lang="en-US" dirty="0">
                <a:solidFill>
                  <a:schemeClr val="bg1"/>
                </a:solidFill>
                <a:latin typeface="SF Compact Display Ultralight" panose="020B0304030202060204" pitchFamily="34" charset="77"/>
              </a:rPr>
              <a:t>		Neha		Hassan		Lachlan		Rohan</a:t>
            </a:r>
          </a:p>
          <a:p>
            <a:pPr lvl="2"/>
            <a:r>
              <a:rPr lang="en-US" dirty="0">
                <a:solidFill>
                  <a:schemeClr val="bg1"/>
                </a:solidFill>
                <a:latin typeface="SF Compact Display Ultralight" panose="020B0304030202060204" pitchFamily="34" charset="77"/>
              </a:rPr>
              <a:t>		Dhiraj		Anjana		Laura		Javier</a:t>
            </a:r>
          </a:p>
          <a:p>
            <a:pPr lvl="2"/>
            <a:r>
              <a:rPr lang="en-US" dirty="0">
                <a:solidFill>
                  <a:schemeClr val="bg1"/>
                </a:solidFill>
                <a:latin typeface="SF Compact Display Ultralight" panose="020B0304030202060204" pitchFamily="34" charset="77"/>
              </a:rPr>
              <a:t>		Deepesh		Hem		Akbar		Bel</a:t>
            </a:r>
          </a:p>
          <a:p>
            <a:pPr algn="ctr"/>
            <a:endParaRPr lang="en-US" sz="1800" dirty="0">
              <a:solidFill>
                <a:schemeClr val="bg1"/>
              </a:solidFill>
              <a:latin typeface="SF Compact Display Ultralight" panose="020B0304030202060204" pitchFamily="34" charset="77"/>
            </a:endParaRPr>
          </a:p>
          <a:p>
            <a:pPr algn="ctr"/>
            <a:r>
              <a:rPr lang="en-US" sz="1400" i="1" dirty="0">
                <a:solidFill>
                  <a:schemeClr val="bg1"/>
                </a:solidFill>
                <a:latin typeface="SF Compact Display Ultralight" panose="020B0304030202060204" pitchFamily="34" charset="77"/>
              </a:rPr>
              <a:t>for artwork</a:t>
            </a:r>
          </a:p>
          <a:p>
            <a:pPr algn="ctr"/>
            <a:r>
              <a:rPr lang="en-US" sz="1600" dirty="0">
                <a:solidFill>
                  <a:schemeClr val="bg1"/>
                </a:solidFill>
                <a:latin typeface="SF Compact Display Ultralight" panose="020B0304030202060204" pitchFamily="34" charset="77"/>
              </a:rPr>
              <a:t>David </a:t>
            </a:r>
            <a:r>
              <a:rPr lang="en-US" sz="1600" dirty="0" err="1">
                <a:solidFill>
                  <a:schemeClr val="bg1"/>
                </a:solidFill>
                <a:latin typeface="SF Compact Display Ultralight" panose="020B0304030202060204" pitchFamily="34" charset="77"/>
              </a:rPr>
              <a:t>Pupaza</a:t>
            </a:r>
            <a:endParaRPr lang="en-US" sz="1600" dirty="0">
              <a:solidFill>
                <a:schemeClr val="bg1"/>
              </a:solidFill>
              <a:latin typeface="SF Compact Display Ultralight" panose="020B0304030202060204" pitchFamily="34" charset="77"/>
            </a:endParaRPr>
          </a:p>
          <a:p>
            <a:pPr algn="ctr"/>
            <a:endParaRPr lang="en-US" sz="1800" dirty="0">
              <a:solidFill>
                <a:schemeClr val="bg1"/>
              </a:solidFill>
              <a:latin typeface="SF Compact Display Ultralight" panose="020B0304030202060204" pitchFamily="34" charset="77"/>
            </a:endParaRPr>
          </a:p>
          <a:p>
            <a:pPr algn="ctr"/>
            <a:r>
              <a:rPr lang="en-US" i="1" dirty="0">
                <a:solidFill>
                  <a:schemeClr val="bg1"/>
                </a:solidFill>
                <a:latin typeface="SF Compact Display Ultralight" panose="020B0304030202060204" pitchFamily="34" charset="77"/>
              </a:rPr>
              <a:t>a</a:t>
            </a:r>
            <a:r>
              <a:rPr lang="en-US" sz="1800" i="1" dirty="0">
                <a:solidFill>
                  <a:schemeClr val="bg1"/>
                </a:solidFill>
                <a:latin typeface="SF Compact Display Ultralight" panose="020B0304030202060204" pitchFamily="34" charset="77"/>
              </a:rPr>
              <a:t>nd last but not least</a:t>
            </a:r>
          </a:p>
          <a:p>
            <a:pPr algn="ctr"/>
            <a:endParaRPr lang="en-US" sz="1800" dirty="0">
              <a:solidFill>
                <a:schemeClr val="bg1"/>
              </a:solidFill>
              <a:latin typeface="SF Compact Display Ultralight" panose="020B0304030202060204" pitchFamily="34" charset="77"/>
            </a:endParaRPr>
          </a:p>
          <a:p>
            <a:pPr algn="ctr"/>
            <a:r>
              <a:rPr lang="en-US" sz="2800" b="1" dirty="0">
                <a:solidFill>
                  <a:schemeClr val="bg1"/>
                </a:solidFill>
                <a:latin typeface="SF Compact Display Ultralight" panose="020B0304030202060204" pitchFamily="34" charset="77"/>
              </a:rPr>
              <a:t>LASZLO’s PYTHON PC</a:t>
            </a:r>
          </a:p>
          <a:p>
            <a:pPr algn="ctr"/>
            <a:endParaRPr lang="en-US" sz="1800" dirty="0">
              <a:solidFill>
                <a:schemeClr val="bg1"/>
              </a:solidFill>
              <a:latin typeface="SF Compact Display Ultralight" panose="020B0304030202060204" pitchFamily="34" charset="77"/>
            </a:endParaRPr>
          </a:p>
        </p:txBody>
      </p:sp>
    </p:spTree>
    <p:extLst>
      <p:ext uri="{BB962C8B-B14F-4D97-AF65-F5344CB8AC3E}">
        <p14:creationId xmlns:p14="http://schemas.microsoft.com/office/powerpoint/2010/main" val="2467498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15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8" dur="15000" fill="hold"/>
                                        <p:tgtEl>
                                          <p:spTgt spid="5">
                                            <p:txEl>
                                              <p:pRg st="0" end="0"/>
                                            </p:txEl>
                                          </p:spTgt>
                                        </p:tgtEl>
                                        <p:attrNameLst>
                                          <p:attrName>ppt_y</p:attrName>
                                        </p:attrNameLst>
                                      </p:cBhvr>
                                      <p:tavLst>
                                        <p:tav tm="0">
                                          <p:val>
                                            <p:strVal val="#ppt_y+1"/>
                                          </p:val>
                                        </p:tav>
                                        <p:tav tm="100000">
                                          <p:val>
                                            <p:strVal val="#ppt_y-1"/>
                                          </p:val>
                                        </p:tav>
                                      </p:tavLst>
                                    </p:anim>
                                  </p:childTnLst>
                                </p:cTn>
                              </p:par>
                              <p:par>
                                <p:cTn id="9" presetID="28"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anim calcmode="lin" valueType="num">
                                      <p:cBhvr>
                                        <p:cTn id="11" dur="15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2" dur="15000" fill="hold"/>
                                        <p:tgtEl>
                                          <p:spTgt spid="5">
                                            <p:txEl>
                                              <p:pRg st="2" end="2"/>
                                            </p:txEl>
                                          </p:spTgt>
                                        </p:tgtEl>
                                        <p:attrNameLst>
                                          <p:attrName>ppt_y</p:attrName>
                                        </p:attrNameLst>
                                      </p:cBhvr>
                                      <p:tavLst>
                                        <p:tav tm="0">
                                          <p:val>
                                            <p:strVal val="#ppt_y+1"/>
                                          </p:val>
                                        </p:tav>
                                        <p:tav tm="100000">
                                          <p:val>
                                            <p:strVal val="#ppt_y-1"/>
                                          </p:val>
                                        </p:tav>
                                      </p:tavLst>
                                    </p:anim>
                                  </p:childTnLst>
                                </p:cTn>
                              </p:par>
                              <p:par>
                                <p:cTn id="13" presetID="28" presetClass="entr" presetSubtype="0"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 calcmode="lin" valueType="num">
                                      <p:cBhvr>
                                        <p:cTn id="15" dur="15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16" dur="15000" fill="hold"/>
                                        <p:tgtEl>
                                          <p:spTgt spid="5">
                                            <p:txEl>
                                              <p:pRg st="3" end="3"/>
                                            </p:txEl>
                                          </p:spTgt>
                                        </p:tgtEl>
                                        <p:attrNameLst>
                                          <p:attrName>ppt_y</p:attrName>
                                        </p:attrNameLst>
                                      </p:cBhvr>
                                      <p:tavLst>
                                        <p:tav tm="0">
                                          <p:val>
                                            <p:strVal val="#ppt_y+1"/>
                                          </p:val>
                                        </p:tav>
                                        <p:tav tm="100000">
                                          <p:val>
                                            <p:strVal val="#ppt_y-1"/>
                                          </p:val>
                                        </p:tav>
                                      </p:tavLst>
                                    </p:anim>
                                  </p:childTnLst>
                                </p:cTn>
                              </p:par>
                              <p:par>
                                <p:cTn id="17" presetID="28" presetClass="entr" presetSubtype="0"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 calcmode="lin" valueType="num">
                                      <p:cBhvr>
                                        <p:cTn id="19" dur="15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20" dur="15000" fill="hold"/>
                                        <p:tgtEl>
                                          <p:spTgt spid="5">
                                            <p:txEl>
                                              <p:pRg st="4" end="4"/>
                                            </p:txEl>
                                          </p:spTgt>
                                        </p:tgtEl>
                                        <p:attrNameLst>
                                          <p:attrName>ppt_y</p:attrName>
                                        </p:attrNameLst>
                                      </p:cBhvr>
                                      <p:tavLst>
                                        <p:tav tm="0">
                                          <p:val>
                                            <p:strVal val="#ppt_y+1"/>
                                          </p:val>
                                        </p:tav>
                                        <p:tav tm="100000">
                                          <p:val>
                                            <p:strVal val="#ppt_y-1"/>
                                          </p:val>
                                        </p:tav>
                                      </p:tavLst>
                                    </p:anim>
                                  </p:childTnLst>
                                </p:cTn>
                              </p:par>
                              <p:par>
                                <p:cTn id="21" presetID="28" presetClass="entr" presetSubtype="0" fill="hold" nodeType="with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anim calcmode="lin" valueType="num">
                                      <p:cBhvr>
                                        <p:cTn id="23" dur="15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24" dur="15000" fill="hold"/>
                                        <p:tgtEl>
                                          <p:spTgt spid="5">
                                            <p:txEl>
                                              <p:pRg st="5" end="5"/>
                                            </p:txEl>
                                          </p:spTgt>
                                        </p:tgtEl>
                                        <p:attrNameLst>
                                          <p:attrName>ppt_y</p:attrName>
                                        </p:attrNameLst>
                                      </p:cBhvr>
                                      <p:tavLst>
                                        <p:tav tm="0">
                                          <p:val>
                                            <p:strVal val="#ppt_y+1"/>
                                          </p:val>
                                        </p:tav>
                                        <p:tav tm="100000">
                                          <p:val>
                                            <p:strVal val="#ppt_y-1"/>
                                          </p:val>
                                        </p:tav>
                                      </p:tavLst>
                                    </p:anim>
                                  </p:childTnLst>
                                </p:cTn>
                              </p:par>
                              <p:par>
                                <p:cTn id="25" presetID="28" presetClass="entr" presetSubtype="0" fill="hold"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 calcmode="lin" valueType="num">
                                      <p:cBhvr>
                                        <p:cTn id="27" dur="15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28" dur="15000" fill="hold"/>
                                        <p:tgtEl>
                                          <p:spTgt spid="5">
                                            <p:txEl>
                                              <p:pRg st="6" end="6"/>
                                            </p:txEl>
                                          </p:spTgt>
                                        </p:tgtEl>
                                        <p:attrNameLst>
                                          <p:attrName>ppt_y</p:attrName>
                                        </p:attrNameLst>
                                      </p:cBhvr>
                                      <p:tavLst>
                                        <p:tav tm="0">
                                          <p:val>
                                            <p:strVal val="#ppt_y+1"/>
                                          </p:val>
                                        </p:tav>
                                        <p:tav tm="100000">
                                          <p:val>
                                            <p:strVal val="#ppt_y-1"/>
                                          </p:val>
                                        </p:tav>
                                      </p:tavLst>
                                    </p:anim>
                                  </p:childTnLst>
                                </p:cTn>
                              </p:par>
                              <p:par>
                                <p:cTn id="29" presetID="28" presetClass="entr" presetSubtype="0" fill="hold" nodeType="with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 calcmode="lin" valueType="num">
                                      <p:cBhvr>
                                        <p:cTn id="31" dur="15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32" dur="15000" fill="hold"/>
                                        <p:tgtEl>
                                          <p:spTgt spid="5">
                                            <p:txEl>
                                              <p:pRg st="7" end="7"/>
                                            </p:txEl>
                                          </p:spTgt>
                                        </p:tgtEl>
                                        <p:attrNameLst>
                                          <p:attrName>ppt_y</p:attrName>
                                        </p:attrNameLst>
                                      </p:cBhvr>
                                      <p:tavLst>
                                        <p:tav tm="0">
                                          <p:val>
                                            <p:strVal val="#ppt_y+1"/>
                                          </p:val>
                                        </p:tav>
                                        <p:tav tm="100000">
                                          <p:val>
                                            <p:strVal val="#ppt_y-1"/>
                                          </p:val>
                                        </p:tav>
                                      </p:tavLst>
                                    </p:anim>
                                  </p:childTnLst>
                                </p:cTn>
                              </p:par>
                              <p:par>
                                <p:cTn id="33" presetID="28" presetClass="entr" presetSubtype="0" fill="hold" nodeType="withEffect">
                                  <p:stCondLst>
                                    <p:cond delay="0"/>
                                  </p:stCondLst>
                                  <p:childTnLst>
                                    <p:set>
                                      <p:cBhvr>
                                        <p:cTn id="34" dur="1" fill="hold">
                                          <p:stCondLst>
                                            <p:cond delay="0"/>
                                          </p:stCondLst>
                                        </p:cTn>
                                        <p:tgtEl>
                                          <p:spTgt spid="5">
                                            <p:txEl>
                                              <p:pRg st="9" end="9"/>
                                            </p:txEl>
                                          </p:spTgt>
                                        </p:tgtEl>
                                        <p:attrNameLst>
                                          <p:attrName>style.visibility</p:attrName>
                                        </p:attrNameLst>
                                      </p:cBhvr>
                                      <p:to>
                                        <p:strVal val="visible"/>
                                      </p:to>
                                    </p:set>
                                    <p:anim calcmode="lin" valueType="num">
                                      <p:cBhvr>
                                        <p:cTn id="35" dur="15000" fill="hold"/>
                                        <p:tgtEl>
                                          <p:spTgt spid="5">
                                            <p:txEl>
                                              <p:pRg st="9" end="9"/>
                                            </p:txEl>
                                          </p:spTgt>
                                        </p:tgtEl>
                                        <p:attrNameLst>
                                          <p:attrName>ppt_x</p:attrName>
                                        </p:attrNameLst>
                                      </p:cBhvr>
                                      <p:tavLst>
                                        <p:tav tm="0">
                                          <p:val>
                                            <p:strVal val="#ppt_x"/>
                                          </p:val>
                                        </p:tav>
                                        <p:tav tm="100000">
                                          <p:val>
                                            <p:strVal val="#ppt_x"/>
                                          </p:val>
                                        </p:tav>
                                      </p:tavLst>
                                    </p:anim>
                                    <p:anim calcmode="lin" valueType="num">
                                      <p:cBhvr>
                                        <p:cTn id="36" dur="15000" fill="hold"/>
                                        <p:tgtEl>
                                          <p:spTgt spid="5">
                                            <p:txEl>
                                              <p:pRg st="9" end="9"/>
                                            </p:txEl>
                                          </p:spTgt>
                                        </p:tgtEl>
                                        <p:attrNameLst>
                                          <p:attrName>ppt_y</p:attrName>
                                        </p:attrNameLst>
                                      </p:cBhvr>
                                      <p:tavLst>
                                        <p:tav tm="0">
                                          <p:val>
                                            <p:strVal val="#ppt_y+1"/>
                                          </p:val>
                                        </p:tav>
                                        <p:tav tm="100000">
                                          <p:val>
                                            <p:strVal val="#ppt_y-1"/>
                                          </p:val>
                                        </p:tav>
                                      </p:tavLst>
                                    </p:anim>
                                  </p:childTnLst>
                                </p:cTn>
                              </p:par>
                              <p:par>
                                <p:cTn id="37" presetID="28" presetClass="entr" presetSubtype="0" fill="hold" nodeType="withEffect">
                                  <p:stCondLst>
                                    <p:cond delay="0"/>
                                  </p:stCondLst>
                                  <p:childTnLst>
                                    <p:set>
                                      <p:cBhvr>
                                        <p:cTn id="38" dur="1" fill="hold">
                                          <p:stCondLst>
                                            <p:cond delay="0"/>
                                          </p:stCondLst>
                                        </p:cTn>
                                        <p:tgtEl>
                                          <p:spTgt spid="5">
                                            <p:txEl>
                                              <p:pRg st="10" end="10"/>
                                            </p:txEl>
                                          </p:spTgt>
                                        </p:tgtEl>
                                        <p:attrNameLst>
                                          <p:attrName>style.visibility</p:attrName>
                                        </p:attrNameLst>
                                      </p:cBhvr>
                                      <p:to>
                                        <p:strVal val="visible"/>
                                      </p:to>
                                    </p:set>
                                    <p:anim calcmode="lin" valueType="num">
                                      <p:cBhvr>
                                        <p:cTn id="39" dur="15000" fill="hold"/>
                                        <p:tgtEl>
                                          <p:spTgt spid="5">
                                            <p:txEl>
                                              <p:pRg st="10" end="10"/>
                                            </p:txEl>
                                          </p:spTgt>
                                        </p:tgtEl>
                                        <p:attrNameLst>
                                          <p:attrName>ppt_x</p:attrName>
                                        </p:attrNameLst>
                                      </p:cBhvr>
                                      <p:tavLst>
                                        <p:tav tm="0">
                                          <p:val>
                                            <p:strVal val="#ppt_x"/>
                                          </p:val>
                                        </p:tav>
                                        <p:tav tm="100000">
                                          <p:val>
                                            <p:strVal val="#ppt_x"/>
                                          </p:val>
                                        </p:tav>
                                      </p:tavLst>
                                    </p:anim>
                                    <p:anim calcmode="lin" valueType="num">
                                      <p:cBhvr>
                                        <p:cTn id="40" dur="15000" fill="hold"/>
                                        <p:tgtEl>
                                          <p:spTgt spid="5">
                                            <p:txEl>
                                              <p:pRg st="10" end="10"/>
                                            </p:txEl>
                                          </p:spTgt>
                                        </p:tgtEl>
                                        <p:attrNameLst>
                                          <p:attrName>ppt_y</p:attrName>
                                        </p:attrNameLst>
                                      </p:cBhvr>
                                      <p:tavLst>
                                        <p:tav tm="0">
                                          <p:val>
                                            <p:strVal val="#ppt_y+1"/>
                                          </p:val>
                                        </p:tav>
                                        <p:tav tm="100000">
                                          <p:val>
                                            <p:strVal val="#ppt_y-1"/>
                                          </p:val>
                                        </p:tav>
                                      </p:tavLst>
                                    </p:anim>
                                  </p:childTnLst>
                                </p:cTn>
                              </p:par>
                              <p:par>
                                <p:cTn id="41" presetID="28" presetClass="entr" presetSubtype="0" fill="hold" nodeType="withEffect">
                                  <p:stCondLst>
                                    <p:cond delay="0"/>
                                  </p:stCondLst>
                                  <p:childTnLst>
                                    <p:set>
                                      <p:cBhvr>
                                        <p:cTn id="42" dur="1" fill="hold">
                                          <p:stCondLst>
                                            <p:cond delay="0"/>
                                          </p:stCondLst>
                                        </p:cTn>
                                        <p:tgtEl>
                                          <p:spTgt spid="5">
                                            <p:txEl>
                                              <p:pRg st="11" end="11"/>
                                            </p:txEl>
                                          </p:spTgt>
                                        </p:tgtEl>
                                        <p:attrNameLst>
                                          <p:attrName>style.visibility</p:attrName>
                                        </p:attrNameLst>
                                      </p:cBhvr>
                                      <p:to>
                                        <p:strVal val="visible"/>
                                      </p:to>
                                    </p:set>
                                    <p:anim calcmode="lin" valueType="num">
                                      <p:cBhvr>
                                        <p:cTn id="43" dur="15000" fill="hold"/>
                                        <p:tgtEl>
                                          <p:spTgt spid="5">
                                            <p:txEl>
                                              <p:pRg st="11" end="11"/>
                                            </p:txEl>
                                          </p:spTgt>
                                        </p:tgtEl>
                                        <p:attrNameLst>
                                          <p:attrName>ppt_x</p:attrName>
                                        </p:attrNameLst>
                                      </p:cBhvr>
                                      <p:tavLst>
                                        <p:tav tm="0">
                                          <p:val>
                                            <p:strVal val="#ppt_x"/>
                                          </p:val>
                                        </p:tav>
                                        <p:tav tm="100000">
                                          <p:val>
                                            <p:strVal val="#ppt_x"/>
                                          </p:val>
                                        </p:tav>
                                      </p:tavLst>
                                    </p:anim>
                                    <p:anim calcmode="lin" valueType="num">
                                      <p:cBhvr>
                                        <p:cTn id="44" dur="15000" fill="hold"/>
                                        <p:tgtEl>
                                          <p:spTgt spid="5">
                                            <p:txEl>
                                              <p:pRg st="11" end="11"/>
                                            </p:txEl>
                                          </p:spTgt>
                                        </p:tgtEl>
                                        <p:attrNameLst>
                                          <p:attrName>ppt_y</p:attrName>
                                        </p:attrNameLst>
                                      </p:cBhvr>
                                      <p:tavLst>
                                        <p:tav tm="0">
                                          <p:val>
                                            <p:strVal val="#ppt_y+1"/>
                                          </p:val>
                                        </p:tav>
                                        <p:tav tm="100000">
                                          <p:val>
                                            <p:strVal val="#ppt_y-1"/>
                                          </p:val>
                                        </p:tav>
                                      </p:tavLst>
                                    </p:anim>
                                  </p:childTnLst>
                                </p:cTn>
                              </p:par>
                              <p:par>
                                <p:cTn id="45" presetID="28" presetClass="entr" presetSubtype="0" fill="hold" nodeType="withEffect">
                                  <p:stCondLst>
                                    <p:cond delay="0"/>
                                  </p:stCondLst>
                                  <p:childTnLst>
                                    <p:set>
                                      <p:cBhvr>
                                        <p:cTn id="46" dur="1" fill="hold">
                                          <p:stCondLst>
                                            <p:cond delay="0"/>
                                          </p:stCondLst>
                                        </p:cTn>
                                        <p:tgtEl>
                                          <p:spTgt spid="5">
                                            <p:txEl>
                                              <p:pRg st="12" end="12"/>
                                            </p:txEl>
                                          </p:spTgt>
                                        </p:tgtEl>
                                        <p:attrNameLst>
                                          <p:attrName>style.visibility</p:attrName>
                                        </p:attrNameLst>
                                      </p:cBhvr>
                                      <p:to>
                                        <p:strVal val="visible"/>
                                      </p:to>
                                    </p:set>
                                    <p:anim calcmode="lin" valueType="num">
                                      <p:cBhvr>
                                        <p:cTn id="47" dur="15000" fill="hold"/>
                                        <p:tgtEl>
                                          <p:spTgt spid="5">
                                            <p:txEl>
                                              <p:pRg st="12" end="12"/>
                                            </p:txEl>
                                          </p:spTgt>
                                        </p:tgtEl>
                                        <p:attrNameLst>
                                          <p:attrName>ppt_x</p:attrName>
                                        </p:attrNameLst>
                                      </p:cBhvr>
                                      <p:tavLst>
                                        <p:tav tm="0">
                                          <p:val>
                                            <p:strVal val="#ppt_x"/>
                                          </p:val>
                                        </p:tav>
                                        <p:tav tm="100000">
                                          <p:val>
                                            <p:strVal val="#ppt_x"/>
                                          </p:val>
                                        </p:tav>
                                      </p:tavLst>
                                    </p:anim>
                                    <p:anim calcmode="lin" valueType="num">
                                      <p:cBhvr>
                                        <p:cTn id="48" dur="15000" fill="hold"/>
                                        <p:tgtEl>
                                          <p:spTgt spid="5">
                                            <p:txEl>
                                              <p:pRg st="12" end="12"/>
                                            </p:txEl>
                                          </p:spTgt>
                                        </p:tgtEl>
                                        <p:attrNameLst>
                                          <p:attrName>ppt_y</p:attrName>
                                        </p:attrNameLst>
                                      </p:cBhvr>
                                      <p:tavLst>
                                        <p:tav tm="0">
                                          <p:val>
                                            <p:strVal val="#ppt_y+1"/>
                                          </p:val>
                                        </p:tav>
                                        <p:tav tm="100000">
                                          <p:val>
                                            <p:strVal val="#ppt_y-1"/>
                                          </p:val>
                                        </p:tav>
                                      </p:tavLst>
                                    </p:anim>
                                  </p:childTnLst>
                                </p:cTn>
                              </p:par>
                              <p:par>
                                <p:cTn id="49" presetID="28" presetClass="entr" presetSubtype="0" fill="hold" nodeType="withEffect">
                                  <p:stCondLst>
                                    <p:cond delay="0"/>
                                  </p:stCondLst>
                                  <p:childTnLst>
                                    <p:set>
                                      <p:cBhvr>
                                        <p:cTn id="50" dur="1" fill="hold">
                                          <p:stCondLst>
                                            <p:cond delay="0"/>
                                          </p:stCondLst>
                                        </p:cTn>
                                        <p:tgtEl>
                                          <p:spTgt spid="5">
                                            <p:txEl>
                                              <p:pRg st="14" end="14"/>
                                            </p:txEl>
                                          </p:spTgt>
                                        </p:tgtEl>
                                        <p:attrNameLst>
                                          <p:attrName>style.visibility</p:attrName>
                                        </p:attrNameLst>
                                      </p:cBhvr>
                                      <p:to>
                                        <p:strVal val="visible"/>
                                      </p:to>
                                    </p:set>
                                    <p:anim calcmode="lin" valueType="num">
                                      <p:cBhvr>
                                        <p:cTn id="51" dur="15000" fill="hold"/>
                                        <p:tgtEl>
                                          <p:spTgt spid="5">
                                            <p:txEl>
                                              <p:pRg st="14" end="14"/>
                                            </p:txEl>
                                          </p:spTgt>
                                        </p:tgtEl>
                                        <p:attrNameLst>
                                          <p:attrName>ppt_x</p:attrName>
                                        </p:attrNameLst>
                                      </p:cBhvr>
                                      <p:tavLst>
                                        <p:tav tm="0">
                                          <p:val>
                                            <p:strVal val="#ppt_x"/>
                                          </p:val>
                                        </p:tav>
                                        <p:tav tm="100000">
                                          <p:val>
                                            <p:strVal val="#ppt_x"/>
                                          </p:val>
                                        </p:tav>
                                      </p:tavLst>
                                    </p:anim>
                                    <p:anim calcmode="lin" valueType="num">
                                      <p:cBhvr>
                                        <p:cTn id="52" dur="15000" fill="hold"/>
                                        <p:tgtEl>
                                          <p:spTgt spid="5">
                                            <p:txEl>
                                              <p:pRg st="14" end="14"/>
                                            </p:txEl>
                                          </p:spTgt>
                                        </p:tgtEl>
                                        <p:attrNameLst>
                                          <p:attrName>ppt_y</p:attrName>
                                        </p:attrNameLst>
                                      </p:cBhvr>
                                      <p:tavLst>
                                        <p:tav tm="0">
                                          <p:val>
                                            <p:strVal val="#ppt_y+1"/>
                                          </p:val>
                                        </p:tav>
                                        <p:tav tm="100000">
                                          <p:val>
                                            <p:strVal val="#ppt_y-1"/>
                                          </p:val>
                                        </p:tav>
                                      </p:tavLst>
                                    </p:anim>
                                  </p:childTnLst>
                                </p:cTn>
                              </p:par>
                              <p:par>
                                <p:cTn id="53" presetID="28" presetClass="entr" presetSubtype="0" fill="hold" nodeType="withEffect">
                                  <p:stCondLst>
                                    <p:cond delay="0"/>
                                  </p:stCondLst>
                                  <p:childTnLst>
                                    <p:set>
                                      <p:cBhvr>
                                        <p:cTn id="54" dur="1" fill="hold">
                                          <p:stCondLst>
                                            <p:cond delay="0"/>
                                          </p:stCondLst>
                                        </p:cTn>
                                        <p:tgtEl>
                                          <p:spTgt spid="5">
                                            <p:txEl>
                                              <p:pRg st="16" end="16"/>
                                            </p:txEl>
                                          </p:spTgt>
                                        </p:tgtEl>
                                        <p:attrNameLst>
                                          <p:attrName>style.visibility</p:attrName>
                                        </p:attrNameLst>
                                      </p:cBhvr>
                                      <p:to>
                                        <p:strVal val="visible"/>
                                      </p:to>
                                    </p:set>
                                    <p:anim calcmode="lin" valueType="num">
                                      <p:cBhvr>
                                        <p:cTn id="55" dur="15000" fill="hold"/>
                                        <p:tgtEl>
                                          <p:spTgt spid="5">
                                            <p:txEl>
                                              <p:pRg st="16" end="16"/>
                                            </p:txEl>
                                          </p:spTgt>
                                        </p:tgtEl>
                                        <p:attrNameLst>
                                          <p:attrName>ppt_x</p:attrName>
                                        </p:attrNameLst>
                                      </p:cBhvr>
                                      <p:tavLst>
                                        <p:tav tm="0">
                                          <p:val>
                                            <p:strVal val="#ppt_x"/>
                                          </p:val>
                                        </p:tav>
                                        <p:tav tm="100000">
                                          <p:val>
                                            <p:strVal val="#ppt_x"/>
                                          </p:val>
                                        </p:tav>
                                      </p:tavLst>
                                    </p:anim>
                                    <p:anim calcmode="lin" valueType="num">
                                      <p:cBhvr>
                                        <p:cTn id="56" dur="15000" fill="hold"/>
                                        <p:tgtEl>
                                          <p:spTgt spid="5">
                                            <p:txEl>
                                              <p:pRg st="16" end="16"/>
                                            </p:txEl>
                                          </p:spTgt>
                                        </p:tgtEl>
                                        <p:attrNameLst>
                                          <p:attrName>ppt_y</p:attrName>
                                        </p:attrNameLst>
                                      </p:cBhvr>
                                      <p:tavLst>
                                        <p:tav tm="0">
                                          <p:val>
                                            <p:strVal val="#ppt_y+1"/>
                                          </p:val>
                                        </p:tav>
                                        <p:tav tm="100000">
                                          <p:val>
                                            <p:strVal val="#ppt_y-1"/>
                                          </p:val>
                                        </p:tav>
                                      </p:tavLst>
                                    </p:anim>
                                  </p:childTnLst>
                                </p:cTn>
                              </p:par>
                              <p:par>
                                <p:cTn id="57" presetID="28" presetClass="entr" presetSubtype="0" fill="hold" nodeType="withEffect">
                                  <p:stCondLst>
                                    <p:cond delay="0"/>
                                  </p:stCondLst>
                                  <p:childTnLst>
                                    <p:set>
                                      <p:cBhvr>
                                        <p:cTn id="58" dur="1" fill="hold">
                                          <p:stCondLst>
                                            <p:cond delay="0"/>
                                          </p:stCondLst>
                                        </p:cTn>
                                        <p:tgtEl>
                                          <p:spTgt spid="5">
                                            <p:txEl>
                                              <p:pRg st="17" end="17"/>
                                            </p:txEl>
                                          </p:spTgt>
                                        </p:tgtEl>
                                        <p:attrNameLst>
                                          <p:attrName>style.visibility</p:attrName>
                                        </p:attrNameLst>
                                      </p:cBhvr>
                                      <p:to>
                                        <p:strVal val="visible"/>
                                      </p:to>
                                    </p:set>
                                    <p:anim calcmode="lin" valueType="num">
                                      <p:cBhvr>
                                        <p:cTn id="59" dur="15000" fill="hold"/>
                                        <p:tgtEl>
                                          <p:spTgt spid="5">
                                            <p:txEl>
                                              <p:pRg st="17" end="17"/>
                                            </p:txEl>
                                          </p:spTgt>
                                        </p:tgtEl>
                                        <p:attrNameLst>
                                          <p:attrName>ppt_x</p:attrName>
                                        </p:attrNameLst>
                                      </p:cBhvr>
                                      <p:tavLst>
                                        <p:tav tm="0">
                                          <p:val>
                                            <p:strVal val="#ppt_x"/>
                                          </p:val>
                                        </p:tav>
                                        <p:tav tm="100000">
                                          <p:val>
                                            <p:strVal val="#ppt_x"/>
                                          </p:val>
                                        </p:tav>
                                      </p:tavLst>
                                    </p:anim>
                                    <p:anim calcmode="lin" valueType="num">
                                      <p:cBhvr>
                                        <p:cTn id="60" dur="15000" fill="hold"/>
                                        <p:tgtEl>
                                          <p:spTgt spid="5">
                                            <p:txEl>
                                              <p:pRg st="17" end="17"/>
                                            </p:txEl>
                                          </p:spTgt>
                                        </p:tgtEl>
                                        <p:attrNameLst>
                                          <p:attrName>ppt_y</p:attrName>
                                        </p:attrNameLst>
                                      </p:cBhvr>
                                      <p:tavLst>
                                        <p:tav tm="0">
                                          <p:val>
                                            <p:strVal val="#ppt_y+1"/>
                                          </p:val>
                                        </p:tav>
                                        <p:tav tm="100000">
                                          <p:val>
                                            <p:strVal val="#ppt_y-1"/>
                                          </p:val>
                                        </p:tav>
                                      </p:tavLst>
                                    </p:anim>
                                  </p:childTnLst>
                                </p:cTn>
                              </p:par>
                              <p:par>
                                <p:cTn id="61" presetID="28" presetClass="entr" presetSubtype="0" fill="hold" nodeType="withEffect">
                                  <p:stCondLst>
                                    <p:cond delay="0"/>
                                  </p:stCondLst>
                                  <p:childTnLst>
                                    <p:set>
                                      <p:cBhvr>
                                        <p:cTn id="62" dur="1" fill="hold">
                                          <p:stCondLst>
                                            <p:cond delay="0"/>
                                          </p:stCondLst>
                                        </p:cTn>
                                        <p:tgtEl>
                                          <p:spTgt spid="5">
                                            <p:txEl>
                                              <p:pRg st="18" end="18"/>
                                            </p:txEl>
                                          </p:spTgt>
                                        </p:tgtEl>
                                        <p:attrNameLst>
                                          <p:attrName>style.visibility</p:attrName>
                                        </p:attrNameLst>
                                      </p:cBhvr>
                                      <p:to>
                                        <p:strVal val="visible"/>
                                      </p:to>
                                    </p:set>
                                    <p:anim calcmode="lin" valueType="num">
                                      <p:cBhvr>
                                        <p:cTn id="63" dur="15000" fill="hold"/>
                                        <p:tgtEl>
                                          <p:spTgt spid="5">
                                            <p:txEl>
                                              <p:pRg st="18" end="18"/>
                                            </p:txEl>
                                          </p:spTgt>
                                        </p:tgtEl>
                                        <p:attrNameLst>
                                          <p:attrName>ppt_x</p:attrName>
                                        </p:attrNameLst>
                                      </p:cBhvr>
                                      <p:tavLst>
                                        <p:tav tm="0">
                                          <p:val>
                                            <p:strVal val="#ppt_x"/>
                                          </p:val>
                                        </p:tav>
                                        <p:tav tm="100000">
                                          <p:val>
                                            <p:strVal val="#ppt_x"/>
                                          </p:val>
                                        </p:tav>
                                      </p:tavLst>
                                    </p:anim>
                                    <p:anim calcmode="lin" valueType="num">
                                      <p:cBhvr>
                                        <p:cTn id="64" dur="15000" fill="hold"/>
                                        <p:tgtEl>
                                          <p:spTgt spid="5">
                                            <p:txEl>
                                              <p:pRg st="18" end="18"/>
                                            </p:txEl>
                                          </p:spTgt>
                                        </p:tgtEl>
                                        <p:attrNameLst>
                                          <p:attrName>ppt_y</p:attrName>
                                        </p:attrNameLst>
                                      </p:cBhvr>
                                      <p:tavLst>
                                        <p:tav tm="0">
                                          <p:val>
                                            <p:strVal val="#ppt_y+1"/>
                                          </p:val>
                                        </p:tav>
                                        <p:tav tm="100000">
                                          <p:val>
                                            <p:strVal val="#ppt_y-1"/>
                                          </p:val>
                                        </p:tav>
                                      </p:tavLst>
                                    </p:anim>
                                  </p:childTnLst>
                                </p:cTn>
                              </p:par>
                              <p:par>
                                <p:cTn id="65" presetID="28" presetClass="entr" presetSubtype="0" fill="hold" nodeType="withEffect">
                                  <p:stCondLst>
                                    <p:cond delay="0"/>
                                  </p:stCondLst>
                                  <p:childTnLst>
                                    <p:set>
                                      <p:cBhvr>
                                        <p:cTn id="66" dur="1" fill="hold">
                                          <p:stCondLst>
                                            <p:cond delay="0"/>
                                          </p:stCondLst>
                                        </p:cTn>
                                        <p:tgtEl>
                                          <p:spTgt spid="5">
                                            <p:txEl>
                                              <p:pRg st="19" end="19"/>
                                            </p:txEl>
                                          </p:spTgt>
                                        </p:tgtEl>
                                        <p:attrNameLst>
                                          <p:attrName>style.visibility</p:attrName>
                                        </p:attrNameLst>
                                      </p:cBhvr>
                                      <p:to>
                                        <p:strVal val="visible"/>
                                      </p:to>
                                    </p:set>
                                    <p:anim calcmode="lin" valueType="num">
                                      <p:cBhvr>
                                        <p:cTn id="67" dur="15000" fill="hold"/>
                                        <p:tgtEl>
                                          <p:spTgt spid="5">
                                            <p:txEl>
                                              <p:pRg st="19" end="19"/>
                                            </p:txEl>
                                          </p:spTgt>
                                        </p:tgtEl>
                                        <p:attrNameLst>
                                          <p:attrName>ppt_x</p:attrName>
                                        </p:attrNameLst>
                                      </p:cBhvr>
                                      <p:tavLst>
                                        <p:tav tm="0">
                                          <p:val>
                                            <p:strVal val="#ppt_x"/>
                                          </p:val>
                                        </p:tav>
                                        <p:tav tm="100000">
                                          <p:val>
                                            <p:strVal val="#ppt_x"/>
                                          </p:val>
                                        </p:tav>
                                      </p:tavLst>
                                    </p:anim>
                                    <p:anim calcmode="lin" valueType="num">
                                      <p:cBhvr>
                                        <p:cTn id="68" dur="15000" fill="hold"/>
                                        <p:tgtEl>
                                          <p:spTgt spid="5">
                                            <p:txEl>
                                              <p:pRg st="19" end="19"/>
                                            </p:txEl>
                                          </p:spTgt>
                                        </p:tgtEl>
                                        <p:attrNameLst>
                                          <p:attrName>ppt_y</p:attrName>
                                        </p:attrNameLst>
                                      </p:cBhvr>
                                      <p:tavLst>
                                        <p:tav tm="0">
                                          <p:val>
                                            <p:strVal val="#ppt_y+1"/>
                                          </p:val>
                                        </p:tav>
                                        <p:tav tm="100000">
                                          <p:val>
                                            <p:strVal val="#ppt_y-1"/>
                                          </p:val>
                                        </p:tav>
                                      </p:tavLst>
                                    </p:anim>
                                  </p:childTnLst>
                                </p:cTn>
                              </p:par>
                              <p:par>
                                <p:cTn id="69" presetID="28" presetClass="entr" presetSubtype="0" fill="hold" nodeType="withEffect">
                                  <p:stCondLst>
                                    <p:cond delay="0"/>
                                  </p:stCondLst>
                                  <p:childTnLst>
                                    <p:set>
                                      <p:cBhvr>
                                        <p:cTn id="70" dur="1" fill="hold">
                                          <p:stCondLst>
                                            <p:cond delay="0"/>
                                          </p:stCondLst>
                                        </p:cTn>
                                        <p:tgtEl>
                                          <p:spTgt spid="5">
                                            <p:txEl>
                                              <p:pRg st="20" end="20"/>
                                            </p:txEl>
                                          </p:spTgt>
                                        </p:tgtEl>
                                        <p:attrNameLst>
                                          <p:attrName>style.visibility</p:attrName>
                                        </p:attrNameLst>
                                      </p:cBhvr>
                                      <p:to>
                                        <p:strVal val="visible"/>
                                      </p:to>
                                    </p:set>
                                    <p:anim calcmode="lin" valueType="num">
                                      <p:cBhvr>
                                        <p:cTn id="71" dur="15000" fill="hold"/>
                                        <p:tgtEl>
                                          <p:spTgt spid="5">
                                            <p:txEl>
                                              <p:pRg st="20" end="20"/>
                                            </p:txEl>
                                          </p:spTgt>
                                        </p:tgtEl>
                                        <p:attrNameLst>
                                          <p:attrName>ppt_x</p:attrName>
                                        </p:attrNameLst>
                                      </p:cBhvr>
                                      <p:tavLst>
                                        <p:tav tm="0">
                                          <p:val>
                                            <p:strVal val="#ppt_x"/>
                                          </p:val>
                                        </p:tav>
                                        <p:tav tm="100000">
                                          <p:val>
                                            <p:strVal val="#ppt_x"/>
                                          </p:val>
                                        </p:tav>
                                      </p:tavLst>
                                    </p:anim>
                                    <p:anim calcmode="lin" valueType="num">
                                      <p:cBhvr>
                                        <p:cTn id="72" dur="15000" fill="hold"/>
                                        <p:tgtEl>
                                          <p:spTgt spid="5">
                                            <p:txEl>
                                              <p:pRg st="20" end="20"/>
                                            </p:txEl>
                                          </p:spTgt>
                                        </p:tgtEl>
                                        <p:attrNameLst>
                                          <p:attrName>ppt_y</p:attrName>
                                        </p:attrNameLst>
                                      </p:cBhvr>
                                      <p:tavLst>
                                        <p:tav tm="0">
                                          <p:val>
                                            <p:strVal val="#ppt_y+1"/>
                                          </p:val>
                                        </p:tav>
                                        <p:tav tm="100000">
                                          <p:val>
                                            <p:strVal val="#ppt_y-1"/>
                                          </p:val>
                                        </p:tav>
                                      </p:tavLst>
                                    </p:anim>
                                  </p:childTnLst>
                                </p:cTn>
                              </p:par>
                              <p:par>
                                <p:cTn id="73" presetID="28" presetClass="entr" presetSubtype="0" fill="hold" nodeType="withEffect">
                                  <p:stCondLst>
                                    <p:cond delay="0"/>
                                  </p:stCondLst>
                                  <p:childTnLst>
                                    <p:set>
                                      <p:cBhvr>
                                        <p:cTn id="74" dur="1" fill="hold">
                                          <p:stCondLst>
                                            <p:cond delay="0"/>
                                          </p:stCondLst>
                                        </p:cTn>
                                        <p:tgtEl>
                                          <p:spTgt spid="5">
                                            <p:txEl>
                                              <p:pRg st="21" end="21"/>
                                            </p:txEl>
                                          </p:spTgt>
                                        </p:tgtEl>
                                        <p:attrNameLst>
                                          <p:attrName>style.visibility</p:attrName>
                                        </p:attrNameLst>
                                      </p:cBhvr>
                                      <p:to>
                                        <p:strVal val="visible"/>
                                      </p:to>
                                    </p:set>
                                    <p:anim calcmode="lin" valueType="num">
                                      <p:cBhvr>
                                        <p:cTn id="75" dur="15000" fill="hold"/>
                                        <p:tgtEl>
                                          <p:spTgt spid="5">
                                            <p:txEl>
                                              <p:pRg st="21" end="21"/>
                                            </p:txEl>
                                          </p:spTgt>
                                        </p:tgtEl>
                                        <p:attrNameLst>
                                          <p:attrName>ppt_x</p:attrName>
                                        </p:attrNameLst>
                                      </p:cBhvr>
                                      <p:tavLst>
                                        <p:tav tm="0">
                                          <p:val>
                                            <p:strVal val="#ppt_x"/>
                                          </p:val>
                                        </p:tav>
                                        <p:tav tm="100000">
                                          <p:val>
                                            <p:strVal val="#ppt_x"/>
                                          </p:val>
                                        </p:tav>
                                      </p:tavLst>
                                    </p:anim>
                                    <p:anim calcmode="lin" valueType="num">
                                      <p:cBhvr>
                                        <p:cTn id="76" dur="15000" fill="hold"/>
                                        <p:tgtEl>
                                          <p:spTgt spid="5">
                                            <p:txEl>
                                              <p:pRg st="21" end="21"/>
                                            </p:txEl>
                                          </p:spTgt>
                                        </p:tgtEl>
                                        <p:attrNameLst>
                                          <p:attrName>ppt_y</p:attrName>
                                        </p:attrNameLst>
                                      </p:cBhvr>
                                      <p:tavLst>
                                        <p:tav tm="0">
                                          <p:val>
                                            <p:strVal val="#ppt_y+1"/>
                                          </p:val>
                                        </p:tav>
                                        <p:tav tm="100000">
                                          <p:val>
                                            <p:strVal val="#ppt_y-1"/>
                                          </p:val>
                                        </p:tav>
                                      </p:tavLst>
                                    </p:anim>
                                  </p:childTnLst>
                                </p:cTn>
                              </p:par>
                              <p:par>
                                <p:cTn id="77" presetID="28" presetClass="entr" presetSubtype="0" fill="hold" nodeType="withEffect">
                                  <p:stCondLst>
                                    <p:cond delay="0"/>
                                  </p:stCondLst>
                                  <p:childTnLst>
                                    <p:set>
                                      <p:cBhvr>
                                        <p:cTn id="78" dur="1" fill="hold">
                                          <p:stCondLst>
                                            <p:cond delay="0"/>
                                          </p:stCondLst>
                                        </p:cTn>
                                        <p:tgtEl>
                                          <p:spTgt spid="5">
                                            <p:txEl>
                                              <p:pRg st="22" end="22"/>
                                            </p:txEl>
                                          </p:spTgt>
                                        </p:tgtEl>
                                        <p:attrNameLst>
                                          <p:attrName>style.visibility</p:attrName>
                                        </p:attrNameLst>
                                      </p:cBhvr>
                                      <p:to>
                                        <p:strVal val="visible"/>
                                      </p:to>
                                    </p:set>
                                    <p:anim calcmode="lin" valueType="num">
                                      <p:cBhvr>
                                        <p:cTn id="79" dur="15000" fill="hold"/>
                                        <p:tgtEl>
                                          <p:spTgt spid="5">
                                            <p:txEl>
                                              <p:pRg st="22" end="22"/>
                                            </p:txEl>
                                          </p:spTgt>
                                        </p:tgtEl>
                                        <p:attrNameLst>
                                          <p:attrName>ppt_x</p:attrName>
                                        </p:attrNameLst>
                                      </p:cBhvr>
                                      <p:tavLst>
                                        <p:tav tm="0">
                                          <p:val>
                                            <p:strVal val="#ppt_x"/>
                                          </p:val>
                                        </p:tav>
                                        <p:tav tm="100000">
                                          <p:val>
                                            <p:strVal val="#ppt_x"/>
                                          </p:val>
                                        </p:tav>
                                      </p:tavLst>
                                    </p:anim>
                                    <p:anim calcmode="lin" valueType="num">
                                      <p:cBhvr>
                                        <p:cTn id="80" dur="15000" fill="hold"/>
                                        <p:tgtEl>
                                          <p:spTgt spid="5">
                                            <p:txEl>
                                              <p:pRg st="22" end="22"/>
                                            </p:txEl>
                                          </p:spTgt>
                                        </p:tgtEl>
                                        <p:attrNameLst>
                                          <p:attrName>ppt_y</p:attrName>
                                        </p:attrNameLst>
                                      </p:cBhvr>
                                      <p:tavLst>
                                        <p:tav tm="0">
                                          <p:val>
                                            <p:strVal val="#ppt_y+1"/>
                                          </p:val>
                                        </p:tav>
                                        <p:tav tm="100000">
                                          <p:val>
                                            <p:strVal val="#ppt_y-1"/>
                                          </p:val>
                                        </p:tav>
                                      </p:tavLst>
                                    </p:anim>
                                  </p:childTnLst>
                                </p:cTn>
                              </p:par>
                              <p:par>
                                <p:cTn id="81" presetID="28" presetClass="entr" presetSubtype="0" fill="hold" nodeType="withEffect">
                                  <p:stCondLst>
                                    <p:cond delay="0"/>
                                  </p:stCondLst>
                                  <p:childTnLst>
                                    <p:set>
                                      <p:cBhvr>
                                        <p:cTn id="82" dur="1" fill="hold">
                                          <p:stCondLst>
                                            <p:cond delay="0"/>
                                          </p:stCondLst>
                                        </p:cTn>
                                        <p:tgtEl>
                                          <p:spTgt spid="5">
                                            <p:txEl>
                                              <p:pRg st="23" end="23"/>
                                            </p:txEl>
                                          </p:spTgt>
                                        </p:tgtEl>
                                        <p:attrNameLst>
                                          <p:attrName>style.visibility</p:attrName>
                                        </p:attrNameLst>
                                      </p:cBhvr>
                                      <p:to>
                                        <p:strVal val="visible"/>
                                      </p:to>
                                    </p:set>
                                    <p:anim calcmode="lin" valueType="num">
                                      <p:cBhvr>
                                        <p:cTn id="83" dur="15000" fill="hold"/>
                                        <p:tgtEl>
                                          <p:spTgt spid="5">
                                            <p:txEl>
                                              <p:pRg st="23" end="23"/>
                                            </p:txEl>
                                          </p:spTgt>
                                        </p:tgtEl>
                                        <p:attrNameLst>
                                          <p:attrName>ppt_x</p:attrName>
                                        </p:attrNameLst>
                                      </p:cBhvr>
                                      <p:tavLst>
                                        <p:tav tm="0">
                                          <p:val>
                                            <p:strVal val="#ppt_x"/>
                                          </p:val>
                                        </p:tav>
                                        <p:tav tm="100000">
                                          <p:val>
                                            <p:strVal val="#ppt_x"/>
                                          </p:val>
                                        </p:tav>
                                      </p:tavLst>
                                    </p:anim>
                                    <p:anim calcmode="lin" valueType="num">
                                      <p:cBhvr>
                                        <p:cTn id="84" dur="15000" fill="hold"/>
                                        <p:tgtEl>
                                          <p:spTgt spid="5">
                                            <p:txEl>
                                              <p:pRg st="23" end="23"/>
                                            </p:txEl>
                                          </p:spTgt>
                                        </p:tgtEl>
                                        <p:attrNameLst>
                                          <p:attrName>ppt_y</p:attrName>
                                        </p:attrNameLst>
                                      </p:cBhvr>
                                      <p:tavLst>
                                        <p:tav tm="0">
                                          <p:val>
                                            <p:strVal val="#ppt_y+1"/>
                                          </p:val>
                                        </p:tav>
                                        <p:tav tm="100000">
                                          <p:val>
                                            <p:strVal val="#ppt_y-1"/>
                                          </p:val>
                                        </p:tav>
                                      </p:tavLst>
                                    </p:anim>
                                  </p:childTnLst>
                                </p:cTn>
                              </p:par>
                              <p:par>
                                <p:cTn id="85" presetID="28" presetClass="entr" presetSubtype="0" fill="hold" nodeType="withEffect">
                                  <p:stCondLst>
                                    <p:cond delay="0"/>
                                  </p:stCondLst>
                                  <p:childTnLst>
                                    <p:set>
                                      <p:cBhvr>
                                        <p:cTn id="86" dur="1" fill="hold">
                                          <p:stCondLst>
                                            <p:cond delay="0"/>
                                          </p:stCondLst>
                                        </p:cTn>
                                        <p:tgtEl>
                                          <p:spTgt spid="5">
                                            <p:txEl>
                                              <p:pRg st="25" end="25"/>
                                            </p:txEl>
                                          </p:spTgt>
                                        </p:tgtEl>
                                        <p:attrNameLst>
                                          <p:attrName>style.visibility</p:attrName>
                                        </p:attrNameLst>
                                      </p:cBhvr>
                                      <p:to>
                                        <p:strVal val="visible"/>
                                      </p:to>
                                    </p:set>
                                    <p:anim calcmode="lin" valueType="num">
                                      <p:cBhvr>
                                        <p:cTn id="87" dur="15000" fill="hold"/>
                                        <p:tgtEl>
                                          <p:spTgt spid="5">
                                            <p:txEl>
                                              <p:pRg st="25" end="25"/>
                                            </p:txEl>
                                          </p:spTgt>
                                        </p:tgtEl>
                                        <p:attrNameLst>
                                          <p:attrName>ppt_x</p:attrName>
                                        </p:attrNameLst>
                                      </p:cBhvr>
                                      <p:tavLst>
                                        <p:tav tm="0">
                                          <p:val>
                                            <p:strVal val="#ppt_x"/>
                                          </p:val>
                                        </p:tav>
                                        <p:tav tm="100000">
                                          <p:val>
                                            <p:strVal val="#ppt_x"/>
                                          </p:val>
                                        </p:tav>
                                      </p:tavLst>
                                    </p:anim>
                                    <p:anim calcmode="lin" valueType="num">
                                      <p:cBhvr>
                                        <p:cTn id="88" dur="15000" fill="hold"/>
                                        <p:tgtEl>
                                          <p:spTgt spid="5">
                                            <p:txEl>
                                              <p:pRg st="25" end="25"/>
                                            </p:txEl>
                                          </p:spTgt>
                                        </p:tgtEl>
                                        <p:attrNameLst>
                                          <p:attrName>ppt_y</p:attrName>
                                        </p:attrNameLst>
                                      </p:cBhvr>
                                      <p:tavLst>
                                        <p:tav tm="0">
                                          <p:val>
                                            <p:strVal val="#ppt_y+1"/>
                                          </p:val>
                                        </p:tav>
                                        <p:tav tm="100000">
                                          <p:val>
                                            <p:strVal val="#ppt_y-1"/>
                                          </p:val>
                                        </p:tav>
                                      </p:tavLst>
                                    </p:anim>
                                  </p:childTnLst>
                                </p:cTn>
                              </p:par>
                              <p:par>
                                <p:cTn id="89" presetID="28" presetClass="entr" presetSubtype="0" fill="hold" nodeType="withEffect">
                                  <p:stCondLst>
                                    <p:cond delay="0"/>
                                  </p:stCondLst>
                                  <p:childTnLst>
                                    <p:set>
                                      <p:cBhvr>
                                        <p:cTn id="90" dur="1" fill="hold">
                                          <p:stCondLst>
                                            <p:cond delay="0"/>
                                          </p:stCondLst>
                                        </p:cTn>
                                        <p:tgtEl>
                                          <p:spTgt spid="5">
                                            <p:txEl>
                                              <p:pRg st="26" end="26"/>
                                            </p:txEl>
                                          </p:spTgt>
                                        </p:tgtEl>
                                        <p:attrNameLst>
                                          <p:attrName>style.visibility</p:attrName>
                                        </p:attrNameLst>
                                      </p:cBhvr>
                                      <p:to>
                                        <p:strVal val="visible"/>
                                      </p:to>
                                    </p:set>
                                    <p:anim calcmode="lin" valueType="num">
                                      <p:cBhvr>
                                        <p:cTn id="91" dur="15000" fill="hold"/>
                                        <p:tgtEl>
                                          <p:spTgt spid="5">
                                            <p:txEl>
                                              <p:pRg st="26" end="26"/>
                                            </p:txEl>
                                          </p:spTgt>
                                        </p:tgtEl>
                                        <p:attrNameLst>
                                          <p:attrName>ppt_x</p:attrName>
                                        </p:attrNameLst>
                                      </p:cBhvr>
                                      <p:tavLst>
                                        <p:tav tm="0">
                                          <p:val>
                                            <p:strVal val="#ppt_x"/>
                                          </p:val>
                                        </p:tav>
                                        <p:tav tm="100000">
                                          <p:val>
                                            <p:strVal val="#ppt_x"/>
                                          </p:val>
                                        </p:tav>
                                      </p:tavLst>
                                    </p:anim>
                                    <p:anim calcmode="lin" valueType="num">
                                      <p:cBhvr>
                                        <p:cTn id="92" dur="15000" fill="hold"/>
                                        <p:tgtEl>
                                          <p:spTgt spid="5">
                                            <p:txEl>
                                              <p:pRg st="26" end="26"/>
                                            </p:txEl>
                                          </p:spTgt>
                                        </p:tgtEl>
                                        <p:attrNameLst>
                                          <p:attrName>ppt_y</p:attrName>
                                        </p:attrNameLst>
                                      </p:cBhvr>
                                      <p:tavLst>
                                        <p:tav tm="0">
                                          <p:val>
                                            <p:strVal val="#ppt_y+1"/>
                                          </p:val>
                                        </p:tav>
                                        <p:tav tm="100000">
                                          <p:val>
                                            <p:strVal val="#ppt_y-1"/>
                                          </p:val>
                                        </p:tav>
                                      </p:tavLst>
                                    </p:anim>
                                  </p:childTnLst>
                                </p:cTn>
                              </p:par>
                              <p:par>
                                <p:cTn id="93" presetID="28" presetClass="entr" presetSubtype="0" fill="hold" nodeType="withEffect">
                                  <p:stCondLst>
                                    <p:cond delay="0"/>
                                  </p:stCondLst>
                                  <p:childTnLst>
                                    <p:set>
                                      <p:cBhvr>
                                        <p:cTn id="94" dur="1" fill="hold">
                                          <p:stCondLst>
                                            <p:cond delay="0"/>
                                          </p:stCondLst>
                                        </p:cTn>
                                        <p:tgtEl>
                                          <p:spTgt spid="5">
                                            <p:txEl>
                                              <p:pRg st="28" end="28"/>
                                            </p:txEl>
                                          </p:spTgt>
                                        </p:tgtEl>
                                        <p:attrNameLst>
                                          <p:attrName>style.visibility</p:attrName>
                                        </p:attrNameLst>
                                      </p:cBhvr>
                                      <p:to>
                                        <p:strVal val="visible"/>
                                      </p:to>
                                    </p:set>
                                    <p:anim calcmode="lin" valueType="num">
                                      <p:cBhvr>
                                        <p:cTn id="95" dur="15000" fill="hold"/>
                                        <p:tgtEl>
                                          <p:spTgt spid="5">
                                            <p:txEl>
                                              <p:pRg st="28" end="28"/>
                                            </p:txEl>
                                          </p:spTgt>
                                        </p:tgtEl>
                                        <p:attrNameLst>
                                          <p:attrName>ppt_x</p:attrName>
                                        </p:attrNameLst>
                                      </p:cBhvr>
                                      <p:tavLst>
                                        <p:tav tm="0">
                                          <p:val>
                                            <p:strVal val="#ppt_x"/>
                                          </p:val>
                                        </p:tav>
                                        <p:tav tm="100000">
                                          <p:val>
                                            <p:strVal val="#ppt_x"/>
                                          </p:val>
                                        </p:tav>
                                      </p:tavLst>
                                    </p:anim>
                                    <p:anim calcmode="lin" valueType="num">
                                      <p:cBhvr>
                                        <p:cTn id="96" dur="15000" fill="hold"/>
                                        <p:tgtEl>
                                          <p:spTgt spid="5">
                                            <p:txEl>
                                              <p:pRg st="28" end="28"/>
                                            </p:txEl>
                                          </p:spTgt>
                                        </p:tgtEl>
                                        <p:attrNameLst>
                                          <p:attrName>ppt_y</p:attrName>
                                        </p:attrNameLst>
                                      </p:cBhvr>
                                      <p:tavLst>
                                        <p:tav tm="0">
                                          <p:val>
                                            <p:strVal val="#ppt_y+1"/>
                                          </p:val>
                                        </p:tav>
                                        <p:tav tm="100000">
                                          <p:val>
                                            <p:strVal val="#ppt_y-1"/>
                                          </p:val>
                                        </p:tav>
                                      </p:tavLst>
                                    </p:anim>
                                  </p:childTnLst>
                                </p:cTn>
                              </p:par>
                              <p:par>
                                <p:cTn id="97" presetID="28" presetClass="entr" presetSubtype="0" fill="hold" nodeType="withEffect">
                                  <p:stCondLst>
                                    <p:cond delay="0"/>
                                  </p:stCondLst>
                                  <p:childTnLst>
                                    <p:set>
                                      <p:cBhvr>
                                        <p:cTn id="98" dur="1" fill="hold">
                                          <p:stCondLst>
                                            <p:cond delay="0"/>
                                          </p:stCondLst>
                                        </p:cTn>
                                        <p:tgtEl>
                                          <p:spTgt spid="5">
                                            <p:txEl>
                                              <p:pRg st="30" end="30"/>
                                            </p:txEl>
                                          </p:spTgt>
                                        </p:tgtEl>
                                        <p:attrNameLst>
                                          <p:attrName>style.visibility</p:attrName>
                                        </p:attrNameLst>
                                      </p:cBhvr>
                                      <p:to>
                                        <p:strVal val="visible"/>
                                      </p:to>
                                    </p:set>
                                    <p:anim calcmode="lin" valueType="num">
                                      <p:cBhvr>
                                        <p:cTn id="99" dur="15000" fill="hold"/>
                                        <p:tgtEl>
                                          <p:spTgt spid="5">
                                            <p:txEl>
                                              <p:pRg st="30" end="30"/>
                                            </p:txEl>
                                          </p:spTgt>
                                        </p:tgtEl>
                                        <p:attrNameLst>
                                          <p:attrName>ppt_x</p:attrName>
                                        </p:attrNameLst>
                                      </p:cBhvr>
                                      <p:tavLst>
                                        <p:tav tm="0">
                                          <p:val>
                                            <p:strVal val="#ppt_x"/>
                                          </p:val>
                                        </p:tav>
                                        <p:tav tm="100000">
                                          <p:val>
                                            <p:strVal val="#ppt_x"/>
                                          </p:val>
                                        </p:tav>
                                      </p:tavLst>
                                    </p:anim>
                                    <p:anim calcmode="lin" valueType="num">
                                      <p:cBhvr>
                                        <p:cTn id="100" dur="15000" fill="hold"/>
                                        <p:tgtEl>
                                          <p:spTgt spid="5">
                                            <p:txEl>
                                              <p:pRg st="30" end="30"/>
                                            </p:txEl>
                                          </p:spTgt>
                                        </p:tgtEl>
                                        <p:attrNameLst>
                                          <p:attrName>ppt_y</p:attrName>
                                        </p:attrNameLst>
                                      </p:cBhvr>
                                      <p:tavLst>
                                        <p:tav tm="0">
                                          <p:val>
                                            <p:strVal val="#ppt_y+1"/>
                                          </p:val>
                                        </p:tav>
                                        <p:tav tm="100000">
                                          <p:val>
                                            <p:strVal val="#ppt_y-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1546</TotalTime>
  <Words>673</Words>
  <Application>Microsoft Macintosh PowerPoint</Application>
  <PresentationFormat>Widescreen</PresentationFormat>
  <Paragraphs>95</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SF Compact Display Ultralight</vt:lpstr>
      <vt:lpstr>SF Compact Display Ultralight</vt:lpstr>
      <vt:lpstr>SF COMPACT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Reinier Andrew</dc:creator>
  <cp:lastModifiedBy>Reinier Andrew</cp:lastModifiedBy>
  <cp:revision>4</cp:revision>
  <dcterms:created xsi:type="dcterms:W3CDTF">2023-05-13T00:35:06Z</dcterms:created>
  <dcterms:modified xsi:type="dcterms:W3CDTF">2023-05-14T05:26:15Z</dcterms:modified>
</cp:coreProperties>
</file>

<file path=docProps/thumbnail.jpeg>
</file>